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notesMasterIdLst>
    <p:notesMasterId r:id="rId44"/>
  </p:notesMasterIdLst>
  <p:sldIdLst>
    <p:sldId id="256" r:id="rId2"/>
    <p:sldId id="279" r:id="rId3"/>
    <p:sldId id="280" r:id="rId4"/>
    <p:sldId id="395" r:id="rId5"/>
    <p:sldId id="407" r:id="rId6"/>
    <p:sldId id="408" r:id="rId7"/>
    <p:sldId id="409" r:id="rId8"/>
    <p:sldId id="410" r:id="rId9"/>
    <p:sldId id="411" r:id="rId10"/>
    <p:sldId id="397" r:id="rId11"/>
    <p:sldId id="283" r:id="rId12"/>
    <p:sldId id="404" r:id="rId13"/>
    <p:sldId id="399" r:id="rId14"/>
    <p:sldId id="406" r:id="rId15"/>
    <p:sldId id="412" r:id="rId16"/>
    <p:sldId id="414" r:id="rId17"/>
    <p:sldId id="416" r:id="rId18"/>
    <p:sldId id="417" r:id="rId19"/>
    <p:sldId id="418" r:id="rId20"/>
    <p:sldId id="419" r:id="rId21"/>
    <p:sldId id="420" r:id="rId22"/>
    <p:sldId id="421" r:id="rId23"/>
    <p:sldId id="422" r:id="rId24"/>
    <p:sldId id="423" r:id="rId25"/>
    <p:sldId id="424" r:id="rId26"/>
    <p:sldId id="425" r:id="rId27"/>
    <p:sldId id="426" r:id="rId28"/>
    <p:sldId id="427" r:id="rId29"/>
    <p:sldId id="428" r:id="rId30"/>
    <p:sldId id="429" r:id="rId31"/>
    <p:sldId id="431" r:id="rId32"/>
    <p:sldId id="432" r:id="rId33"/>
    <p:sldId id="433" r:id="rId34"/>
    <p:sldId id="434" r:id="rId35"/>
    <p:sldId id="435" r:id="rId36"/>
    <p:sldId id="323" r:id="rId37"/>
    <p:sldId id="324" r:id="rId38"/>
    <p:sldId id="440" r:id="rId39"/>
    <p:sldId id="299" r:id="rId40"/>
    <p:sldId id="302" r:id="rId41"/>
    <p:sldId id="303" r:id="rId42"/>
    <p:sldId id="441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83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36A5AC-6150-4274-913F-E03D138A84E6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D0A6AF-B95C-4781-A691-D3BD595AB2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02354BA-95E7-4C02-82E2-19FC73760F8B}" type="slidenum">
              <a:rPr lang="en-GB" smtClean="0"/>
              <a:pPr/>
              <a:t>12</a:t>
            </a:fld>
            <a:endParaRPr lang="en-GB" smtClean="0"/>
          </a:p>
        </p:txBody>
      </p:sp>
      <p:sp>
        <p:nvSpPr>
          <p:cNvPr id="46083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2A7E87F-2250-4544-B231-ABC4AC228F08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3993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  <p:sp>
        <p:nvSpPr>
          <p:cNvPr id="39941" name="Text Box 3"/>
          <p:cNvSpPr txBox="1">
            <a:spLocks noChangeArrowheads="1"/>
          </p:cNvSpPr>
          <p:nvPr/>
        </p:nvSpPr>
        <p:spPr bwMode="auto">
          <a:xfrm>
            <a:off x="3886200" y="8685213"/>
            <a:ext cx="2970213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3240" tIns="46440" rIns="93240" bIns="46440" anchor="b"/>
          <a:lstStyle/>
          <a:p>
            <a:pPr algn="r"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8EFD30B-8396-4B93-844B-3CC54A646EF3}" type="slidenum">
              <a:rPr lang="en-GB" sz="1200">
                <a:solidFill>
                  <a:srgbClr val="000000"/>
                </a:solidFill>
                <a:latin typeface="Calibri" pitchFamily="34" charset="0"/>
              </a:rPr>
              <a:pPr algn="r">
                <a:lnSpc>
                  <a:spcPct val="100000"/>
                </a:lnSpc>
                <a:buFont typeface="Calibri" pitchFamily="34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13</a:t>
            </a:fld>
            <a:endParaRPr lang="en-GB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11B7-B701-4669-B10F-F186FC0E1270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8A2D-8DA5-408C-B4F4-1F7C0E1AD5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11B7-B701-4669-B10F-F186FC0E1270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8A2D-8DA5-408C-B4F4-1F7C0E1AD5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11B7-B701-4669-B10F-F186FC0E1270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8A2D-8DA5-408C-B4F4-1F7C0E1AD5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11B7-B701-4669-B10F-F186FC0E1270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8A2D-8DA5-408C-B4F4-1F7C0E1AD5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11B7-B701-4669-B10F-F186FC0E1270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8A2D-8DA5-408C-B4F4-1F7C0E1AD5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11B7-B701-4669-B10F-F186FC0E1270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8A2D-8DA5-408C-B4F4-1F7C0E1AD5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11B7-B701-4669-B10F-F186FC0E1270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8A2D-8DA5-408C-B4F4-1F7C0E1AD5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11B7-B701-4669-B10F-F186FC0E1270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8A2D-8DA5-408C-B4F4-1F7C0E1AD5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11B7-B701-4669-B10F-F186FC0E1270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8A2D-8DA5-408C-B4F4-1F7C0E1AD5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11B7-B701-4669-B10F-F186FC0E1270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8A2D-8DA5-408C-B4F4-1F7C0E1AD5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11B7-B701-4669-B10F-F186FC0E1270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0778A2D-8DA5-408C-B4F4-1F7C0E1AD5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55411B7-B701-4669-B10F-F186FC0E1270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0778A2D-8DA5-408C-B4F4-1F7C0E1AD5F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la.org/competencie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://tametheweb.com/2005/05/17/roy-tennant-inspires-ii/" TargetMode="External"/><Relationship Id="rId2" Type="http://schemas.openxmlformats.org/officeDocument/2006/relationships/hyperlink" Target="http://www.sla.org/competencie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binformation.about.com/od/businessmanagemen1/a/businessgoals.htm" TargetMode="External"/><Relationship Id="rId4" Type="http://schemas.openxmlformats.org/officeDocument/2006/relationships/hyperlink" Target="http://slablogger.typepad.com/sla_blog/2007/06/the_only_consta.html" TargetMode="Externa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mailto:ltdavid@ateneo.edu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hyperlink" Target="mailto:lourdesdav@gmail.com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Designing a Library Staff Development Plan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PLAI-Bicol Region Librarians’ Council Seminar Workshop on----April 18, 2012, </a:t>
            </a:r>
            <a:r>
              <a:rPr lang="en-US" dirty="0" err="1" smtClean="0"/>
              <a:t>Legaspi</a:t>
            </a:r>
            <a:r>
              <a:rPr lang="en-US" dirty="0" smtClean="0"/>
              <a:t> City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/>
              <a:t>Reasons for Devising a Staff Development Program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to develop professional, personal and higher level competencies</a:t>
            </a:r>
          </a:p>
          <a:p>
            <a:r>
              <a:rPr lang="en-US" dirty="0" smtClean="0"/>
              <a:t>Need to adapt to the changing library landscape</a:t>
            </a:r>
          </a:p>
          <a:p>
            <a:r>
              <a:rPr lang="en-US" dirty="0" smtClean="0"/>
              <a:t>Need to adapt to the changing wants, habits, and abilities of users</a:t>
            </a:r>
          </a:p>
          <a:p>
            <a:r>
              <a:rPr lang="en-US" dirty="0" smtClean="0"/>
              <a:t>Need to develop leaders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7772400" cy="1143000"/>
          </a:xfrm>
        </p:spPr>
        <p:txBody>
          <a:bodyPr/>
          <a:lstStyle/>
          <a:p>
            <a:r>
              <a:rPr lang="en-US" b="1" dirty="0" smtClean="0"/>
              <a:t>Needed Staff </a:t>
            </a:r>
            <a:r>
              <a:rPr lang="en-US" b="1" dirty="0"/>
              <a:t>Competencies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</a:pPr>
            <a:r>
              <a:rPr lang="en-US" sz="2800" b="1" dirty="0"/>
              <a:t>Professional competencies</a:t>
            </a:r>
            <a:r>
              <a:rPr lang="en-US" sz="2800" dirty="0"/>
              <a:t> relate to the staff’s knowledge of information resources, access, technology and management.  </a:t>
            </a:r>
            <a:endParaRPr lang="en-US" sz="2800" b="1" dirty="0"/>
          </a:p>
          <a:p>
            <a:pPr marL="0" indent="0">
              <a:lnSpc>
                <a:spcPct val="90000"/>
              </a:lnSpc>
            </a:pPr>
            <a:r>
              <a:rPr lang="en-US" sz="2800" b="1" dirty="0"/>
              <a:t>Personal competencies</a:t>
            </a:r>
            <a:r>
              <a:rPr lang="en-US" sz="2800" dirty="0"/>
              <a:t> relate to the staff’s set of attitudes, skill and values that enable him/her to work effectively and contribute positively to the library, clients and the profession. </a:t>
            </a:r>
            <a:endParaRPr lang="en-US" sz="2800" b="1" dirty="0"/>
          </a:p>
          <a:p>
            <a:pPr marL="0" indent="0">
              <a:lnSpc>
                <a:spcPct val="90000"/>
              </a:lnSpc>
            </a:pPr>
            <a:r>
              <a:rPr lang="en-US" sz="2800" b="1" dirty="0"/>
              <a:t>Core competencies </a:t>
            </a:r>
            <a:r>
              <a:rPr lang="en-US" sz="2800" dirty="0"/>
              <a:t>relate to professional  and personal competencies that enable the individual to contribute  positively to the profession 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sz="2800" dirty="0"/>
              <a:t>(Special Libraries Association.</a:t>
            </a:r>
            <a:r>
              <a:rPr lang="en-US" sz="2800" i="1" dirty="0"/>
              <a:t>  </a:t>
            </a:r>
            <a:r>
              <a:rPr lang="en-US" sz="2800" dirty="0"/>
              <a:t>(Revised 2003).  </a:t>
            </a:r>
            <a:r>
              <a:rPr lang="en-US" sz="2800" dirty="0">
                <a:hlinkClick r:id="rId2"/>
              </a:rPr>
              <a:t>http://www.sla.org/competencies</a:t>
            </a:r>
            <a:r>
              <a:rPr lang="en-US" sz="2800" dirty="0"/>
              <a:t>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772400" cy="1143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 dirty="0" smtClean="0"/>
              <a:t>Changing Library Landscape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Information is in multimedia format</a:t>
            </a:r>
          </a:p>
          <a:p>
            <a:pPr eaLnBrk="1" hangingPunct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Digital, networked and online access via PCs and online devices are the norms </a:t>
            </a:r>
          </a:p>
          <a:p>
            <a:pPr eaLnBrk="1" hangingPunct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Interaction and collaboration is face to face in the learning commons or via social networking tools </a:t>
            </a:r>
          </a:p>
          <a:p>
            <a:pPr eaLnBrk="1" hangingPunct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Do it yourself services are available</a:t>
            </a:r>
          </a:p>
          <a:p>
            <a:pPr eaLnBrk="1" hangingPunct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dirty="0" smtClean="0"/>
          </a:p>
          <a:p>
            <a:pPr eaLnBrk="1" hangingPunct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dirty="0" smtClean="0"/>
          </a:p>
          <a:p>
            <a:pPr eaLnBrk="1" hangingPunct="1">
              <a:lnSpc>
                <a:spcPct val="10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457200" y="190500"/>
            <a:ext cx="8229600" cy="1311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 b="1">
                <a:solidFill>
                  <a:srgbClr val="000000"/>
                </a:solidFill>
              </a:rPr>
              <a:t>Today’s Students</a:t>
            </a:r>
            <a:br>
              <a:rPr lang="en-GB" sz="4000" b="1">
                <a:solidFill>
                  <a:srgbClr val="000000"/>
                </a:solidFill>
              </a:rPr>
            </a:br>
            <a:endParaRPr lang="en-GB" sz="4000" b="1">
              <a:solidFill>
                <a:srgbClr val="000000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000000"/>
                </a:solidFill>
              </a:rPr>
              <a:t>Digital Natives</a:t>
            </a:r>
          </a:p>
          <a:p>
            <a:r>
              <a:rPr lang="en-GB" dirty="0" smtClean="0"/>
              <a:t>Use Internet Technology for education, music, communication, movies .</a:t>
            </a:r>
          </a:p>
          <a:p>
            <a:r>
              <a:rPr lang="en-GB" dirty="0" smtClean="0"/>
              <a:t>Multi tasking</a:t>
            </a:r>
          </a:p>
          <a:p>
            <a:r>
              <a:rPr lang="en-GB" dirty="0" smtClean="0"/>
              <a:t>Intolerant of delays</a:t>
            </a:r>
          </a:p>
          <a:p>
            <a:r>
              <a:rPr lang="en-GB" dirty="0" smtClean="0"/>
              <a:t>Are interactive, active learners</a:t>
            </a:r>
          </a:p>
          <a:p>
            <a:r>
              <a:rPr lang="en-GB" dirty="0" smtClean="0"/>
              <a:t>Intuitive visual communicators</a:t>
            </a:r>
          </a:p>
          <a:p>
            <a:r>
              <a:rPr lang="en-GB" dirty="0" smtClean="0"/>
              <a:t>Inquisitive and learn through discovery</a:t>
            </a:r>
          </a:p>
          <a:p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1295400" y="122238"/>
            <a:ext cx="7848600" cy="1295400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US" b="1" dirty="0" smtClean="0"/>
              <a:t>Need to develop leaders 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4294967295"/>
          </p:nvPr>
        </p:nvSpPr>
        <p:spPr>
          <a:xfrm>
            <a:off x="1752600" y="1371600"/>
            <a:ext cx="7391400" cy="48037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900" dirty="0" smtClean="0"/>
              <a:t>	</a:t>
            </a:r>
            <a:r>
              <a:rPr lang="en-US" sz="3600" dirty="0" smtClean="0"/>
              <a:t>A good leader knows that </a:t>
            </a:r>
          </a:p>
          <a:p>
            <a:r>
              <a:rPr lang="en-US" sz="3600" dirty="0" smtClean="0"/>
              <a:t>he cannot do it alone. </a:t>
            </a:r>
          </a:p>
          <a:p>
            <a:r>
              <a:rPr lang="en-US" sz="3600" dirty="0" smtClean="0"/>
              <a:t>for an organization to succeed he needs a good team of potential leaders with the same vision and passion and who would carry the load with him.</a:t>
            </a:r>
            <a:r>
              <a:rPr lang="en-US" sz="3900" dirty="0" smtClean="0"/>
              <a:t> </a:t>
            </a:r>
          </a:p>
          <a:p>
            <a:pPr>
              <a:buNone/>
            </a:pPr>
            <a:endParaRPr lang="en-US" sz="4000" dirty="0" smtClean="0"/>
          </a:p>
          <a:p>
            <a:pPr eaLnBrk="1" hangingPunct="1">
              <a:buFont typeface="Wingdings" pitchFamily="2" charset="2"/>
              <a:buNone/>
            </a:pPr>
            <a:endParaRPr lang="en-US" sz="3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600200"/>
            <a:ext cx="7620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One of the ways to ensure the development of the library into an efficient and effective information organization is to foster a culture of continuous learning in which all staff are engaged in strengthening their skills and knowledge at all times. 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/>
              <a:t>Staff Development Plan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/>
              <a:t>Steps in Designing a Staff Development Plan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Analyze the profile data of the library staff to identify the level of competencies required </a:t>
            </a:r>
          </a:p>
          <a:p>
            <a:pPr lvl="0"/>
            <a:r>
              <a:rPr lang="en-US" dirty="0" smtClean="0"/>
              <a:t>Identify possible competency gaps</a:t>
            </a:r>
          </a:p>
          <a:p>
            <a:r>
              <a:rPr lang="en-US" dirty="0" smtClean="0"/>
              <a:t>Prepare a training roadmap for each staff  </a:t>
            </a:r>
          </a:p>
          <a:p>
            <a:pPr lvl="0"/>
            <a:r>
              <a:rPr lang="en-US" dirty="0" smtClean="0"/>
              <a:t>Identify providers of training or conduct in-service training</a:t>
            </a:r>
          </a:p>
          <a:p>
            <a:pPr lvl="0"/>
            <a:r>
              <a:rPr lang="en-US" dirty="0" smtClean="0"/>
              <a:t>Evaluate results of the training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/>
              <a:t>Needed Professional Competencies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 smtClean="0"/>
              <a:t>Relate to the practitioner’s knowledge of information resources, access, technology and management, and the ability to use this knowledge as a basis for providing the highest quality information services. (“Competencies for Information Professionals of the 21</a:t>
            </a:r>
            <a:r>
              <a:rPr lang="en-US" baseline="30000" dirty="0" smtClean="0"/>
              <a:t>st</a:t>
            </a:r>
            <a:r>
              <a:rPr lang="en-US" dirty="0" smtClean="0"/>
              <a:t> Century,” 2003). Each of these competencies is described through specific skills that must be acquired and demonstrated</a:t>
            </a:r>
          </a:p>
          <a:p>
            <a:pPr lvl="1"/>
            <a:r>
              <a:rPr lang="en-US" dirty="0" smtClean="0"/>
              <a:t>Managing information organizations</a:t>
            </a:r>
          </a:p>
          <a:p>
            <a:pPr lvl="1"/>
            <a:r>
              <a:rPr lang="en-US" dirty="0" smtClean="0"/>
              <a:t>Managing information resources</a:t>
            </a:r>
          </a:p>
          <a:p>
            <a:pPr lvl="1"/>
            <a:r>
              <a:rPr lang="en-US" dirty="0" smtClean="0"/>
              <a:t>Managing information services</a:t>
            </a:r>
          </a:p>
          <a:p>
            <a:pPr lvl="1"/>
            <a:r>
              <a:rPr lang="en-US" dirty="0" smtClean="0"/>
              <a:t>Applying information tools and technologies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/>
              <a:t>1. Managing Information Organizations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 fontScale="70000" lnSpcReduction="20000"/>
          </a:bodyPr>
          <a:lstStyle/>
          <a:p>
            <a:r>
              <a:rPr lang="en-US" sz="3800" dirty="0" smtClean="0"/>
              <a:t>Description: Organization, management and development and maintenance of multi-media based library or information service, laws, trends and practices affecting the profession; </a:t>
            </a:r>
          </a:p>
          <a:p>
            <a:r>
              <a:rPr lang="en-US" sz="3800" dirty="0" smtClean="0"/>
              <a:t>At the end of the training the librarian is expected to: </a:t>
            </a:r>
          </a:p>
          <a:p>
            <a:pPr lvl="1"/>
            <a:r>
              <a:rPr lang="en-US" sz="3400" dirty="0" smtClean="0"/>
              <a:t>Align the library with the strategic directions of the parent organization </a:t>
            </a:r>
          </a:p>
          <a:p>
            <a:pPr lvl="1"/>
            <a:r>
              <a:rPr lang="en-US" sz="3400" dirty="0" smtClean="0"/>
              <a:t>Assess and communicate the value of the library to administration and to clients </a:t>
            </a:r>
          </a:p>
          <a:p>
            <a:pPr lvl="1"/>
            <a:r>
              <a:rPr lang="en-US" sz="3400" dirty="0" smtClean="0"/>
              <a:t>Establish effective operational and financial management processes</a:t>
            </a:r>
          </a:p>
          <a:p>
            <a:pPr lvl="1"/>
            <a:r>
              <a:rPr lang="en-US" sz="3400" dirty="0" smtClean="0"/>
              <a:t>Build and lead an effective team of library staff</a:t>
            </a:r>
          </a:p>
          <a:p>
            <a:pPr lvl="1"/>
            <a:r>
              <a:rPr lang="en-US" sz="3400" dirty="0" smtClean="0"/>
              <a:t>Advise the organization and clients on copyright and intellectual property issues </a:t>
            </a:r>
            <a:r>
              <a:rPr lang="en-US" dirty="0" smtClean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Managing Information Resources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Description:  Selection and acquisition of multi-media sources of information; Cataloguing and classification;  Indexing and abstracting; Preservation and conservation; Withdrawal or weeding</a:t>
            </a:r>
          </a:p>
          <a:p>
            <a:r>
              <a:rPr lang="en-US" dirty="0" smtClean="0"/>
              <a:t>At the end of the training program, the librarian is expected to: </a:t>
            </a:r>
          </a:p>
          <a:p>
            <a:pPr lvl="1"/>
            <a:r>
              <a:rPr lang="en-US" dirty="0" smtClean="0"/>
              <a:t>Build a dynamic collection of and other information materials based on the need of the clients.</a:t>
            </a:r>
          </a:p>
          <a:p>
            <a:pPr lvl="1"/>
            <a:r>
              <a:rPr lang="en-US" dirty="0" smtClean="0"/>
              <a:t>Organize the information materials through  standard cataloguing, and indexing principles </a:t>
            </a:r>
          </a:p>
          <a:p>
            <a:pPr lvl="1"/>
            <a:r>
              <a:rPr lang="en-US" dirty="0" smtClean="0"/>
              <a:t>Preserve books and other information materials through careful handling, binding, and repair </a:t>
            </a:r>
          </a:p>
          <a:p>
            <a:pPr lvl="1"/>
            <a:r>
              <a:rPr lang="en-US" dirty="0" smtClean="0"/>
              <a:t>Weed or withdraw books and other information materials that are  no longer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RA 9246 </a:t>
            </a:r>
            <a:endParaRPr lang="en-US" b="1" dirty="0"/>
          </a:p>
        </p:txBody>
      </p:sp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143000"/>
            <a:ext cx="7772400" cy="55165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An Act Modernizing the Practice of Librarianship in the Philippines. Known </a:t>
            </a:r>
            <a:r>
              <a:rPr lang="en-US" dirty="0"/>
              <a:t>as “The Philippine Librarianship Act of 2003</a:t>
            </a:r>
            <a:r>
              <a:rPr lang="en-US" dirty="0" smtClean="0"/>
              <a:t>” (Feb 19, 2004)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Repeals Republic Act No. 6966, Entitled: "An Act Regulating the Practice of Librarianship and Prescribing The Qualifications of Librarians.”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Provides for the scope of the Licensure Examination for Librarians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3. Managing Information Services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Description: Reference, bibliography and information services</a:t>
            </a:r>
          </a:p>
          <a:p>
            <a:r>
              <a:rPr lang="en-US" dirty="0" smtClean="0"/>
              <a:t> At the end of the training, the library librarian is expected to: </a:t>
            </a:r>
          </a:p>
          <a:p>
            <a:pPr lvl="1"/>
            <a:r>
              <a:rPr lang="en-US" dirty="0" smtClean="0"/>
              <a:t>Develop and maintain cost effective and value added reference and  information services</a:t>
            </a:r>
          </a:p>
          <a:p>
            <a:pPr lvl="1"/>
            <a:r>
              <a:rPr lang="en-US" dirty="0" smtClean="0"/>
              <a:t>Conduct research on the information needs and behaviors of clients</a:t>
            </a:r>
          </a:p>
          <a:p>
            <a:pPr lvl="1"/>
            <a:r>
              <a:rPr lang="en-US" dirty="0" smtClean="0"/>
              <a:t>Develop measures to continually asses the quality of information services offered for purposes of improving the service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/>
              <a:t>4. Applying Information Tools and Services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Description: Use of Information technology in the whole cycle of information management </a:t>
            </a:r>
          </a:p>
          <a:p>
            <a:r>
              <a:rPr lang="en-US" dirty="0" smtClean="0"/>
              <a:t> At the end of the training, the library staff/librarian is expected to: </a:t>
            </a:r>
          </a:p>
          <a:p>
            <a:pPr lvl="1"/>
            <a:r>
              <a:rPr lang="en-US" dirty="0" smtClean="0"/>
              <a:t>Assess, select and apply current ICT tools</a:t>
            </a:r>
          </a:p>
          <a:p>
            <a:pPr lvl="1"/>
            <a:r>
              <a:rPr lang="en-US" dirty="0" smtClean="0"/>
              <a:t>Use ICT tools effectively in acquisition, cataloguing, indexing, reference services and library management areas.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Needed Personal Competencies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Represent a set of attitudes, skill and values that enable practitioners to work effectively and contribute positively to their organizations, clients and profession. </a:t>
            </a:r>
          </a:p>
          <a:p>
            <a:pPr lvl="0">
              <a:buNone/>
            </a:pPr>
            <a:endParaRPr lang="en-US" dirty="0" smtClean="0"/>
          </a:p>
          <a:p>
            <a:pPr lvl="0">
              <a:buNone/>
            </a:pPr>
            <a:r>
              <a:rPr lang="en-US" sz="2400" dirty="0" smtClean="0"/>
              <a:t>“Competencies for special librarians of the 21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Century,” Full report ( 2003).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Needed Personal Competencies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Communicates effectively</a:t>
            </a:r>
          </a:p>
          <a:p>
            <a:r>
              <a:rPr lang="en-US" dirty="0" smtClean="0"/>
              <a:t>Builds an environment of mutual respect and trust</a:t>
            </a:r>
          </a:p>
          <a:p>
            <a:r>
              <a:rPr lang="en-US" dirty="0" smtClean="0"/>
              <a:t>Sees the big picture </a:t>
            </a:r>
          </a:p>
          <a:p>
            <a:r>
              <a:rPr lang="en-US" dirty="0" smtClean="0"/>
              <a:t>Thinks creatively and innovatively</a:t>
            </a:r>
          </a:p>
          <a:p>
            <a:r>
              <a:rPr lang="en-US" dirty="0" smtClean="0"/>
              <a:t>Remains flexible in a time of continuing change</a:t>
            </a:r>
          </a:p>
          <a:p>
            <a:r>
              <a:rPr lang="en-US" dirty="0" smtClean="0"/>
              <a:t>Manages and develops self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/>
              <a:t>1. Communicates Effectively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Description: Presents ideas clearly and in correct grammatical language in both  in oral and written form and always in the “language” of the audience with an understanding of their perception.</a:t>
            </a:r>
          </a:p>
          <a:p>
            <a:r>
              <a:rPr lang="en-US" dirty="0" smtClean="0"/>
              <a:t>At the end of the training the library staff/librarian is expected to present his/her ideas clearly in both written and oral form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900" b="1" dirty="0" smtClean="0"/>
              <a:t>2. Builds an environment of mutual respect and trust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Description: Works effectively with colleagues and fosters unity towards attaining goals</a:t>
            </a:r>
          </a:p>
          <a:p>
            <a:r>
              <a:rPr lang="en-US" dirty="0" smtClean="0"/>
              <a:t>At the end of the training the library staff/librarian is expected to: </a:t>
            </a:r>
          </a:p>
          <a:p>
            <a:pPr lvl="1"/>
            <a:r>
              <a:rPr lang="en-US" dirty="0" smtClean="0"/>
              <a:t>Give or accept assistance as needed</a:t>
            </a:r>
          </a:p>
          <a:p>
            <a:pPr lvl="1"/>
            <a:r>
              <a:rPr lang="en-US" dirty="0" smtClean="0"/>
              <a:t>Acknowledge contributions of team members</a:t>
            </a:r>
          </a:p>
          <a:p>
            <a:pPr lvl="1"/>
            <a:r>
              <a:rPr lang="en-US" dirty="0" smtClean="0"/>
              <a:t>Value diversity</a:t>
            </a:r>
          </a:p>
          <a:p>
            <a:pPr lvl="1"/>
            <a:r>
              <a:rPr lang="en-US" dirty="0" smtClean="0"/>
              <a:t>Builds rapport, displays pleasant and positive disposition.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z="4900" b="1" dirty="0" smtClean="0"/>
              <a:t>3. Sees the big picture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Description: Views the library as part of the bigger organization thus providing priority to the demands of the organization and its clients </a:t>
            </a:r>
          </a:p>
          <a:p>
            <a:r>
              <a:rPr lang="en-US" dirty="0" smtClean="0"/>
              <a:t>At the end of the training, the library staff/librarian is expected to: </a:t>
            </a:r>
          </a:p>
          <a:p>
            <a:pPr lvl="1"/>
            <a:r>
              <a:rPr lang="en-US" dirty="0" smtClean="0"/>
              <a:t>Understand the environment in which the parent organization is operating and steers the library to contribute to these operations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/>
              <a:t>4. Thinks Creatively and Innovatively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Description: Examines how present operations and services could be improved. Monitors trends and how these could be applied to the library</a:t>
            </a:r>
          </a:p>
          <a:p>
            <a:r>
              <a:rPr lang="en-US" dirty="0" smtClean="0"/>
              <a:t> At the end of the training program, the library staff/librarian is expected to: </a:t>
            </a:r>
          </a:p>
          <a:p>
            <a:pPr lvl="1"/>
            <a:r>
              <a:rPr lang="en-US" dirty="0" smtClean="0"/>
              <a:t>Recognize provide solutions to situations where improvement is necessary</a:t>
            </a:r>
          </a:p>
          <a:p>
            <a:pPr lvl="1"/>
            <a:r>
              <a:rPr lang="en-US" dirty="0" smtClean="0"/>
              <a:t>Be aware of trends in the profession and how these could be applied to the library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/>
              <a:t>5. Remains Flexible in a Time of Continuing Change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Definition: Change is happening constantly, staff must be  aware that roles operations and are changing</a:t>
            </a:r>
          </a:p>
          <a:p>
            <a:r>
              <a:rPr lang="en-US" dirty="0" smtClean="0"/>
              <a:t>At the end of the training program, the library staff/librarian is expected to: </a:t>
            </a:r>
          </a:p>
          <a:p>
            <a:pPr lvl="1"/>
            <a:r>
              <a:rPr lang="en-US" dirty="0" smtClean="0"/>
              <a:t>Willingly assume different responsibilities at different times</a:t>
            </a:r>
          </a:p>
          <a:p>
            <a:pPr lvl="1"/>
            <a:r>
              <a:rPr lang="en-US" dirty="0" smtClean="0"/>
              <a:t>Accepts changes in operations as dictated by trends and user needs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6. Manages and Develops Self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Description: Improves personal and professional life continuously</a:t>
            </a:r>
          </a:p>
          <a:p>
            <a:r>
              <a:rPr lang="en-US" dirty="0" smtClean="0"/>
              <a:t>At the end of the training program, library staff/librarian is expected to: </a:t>
            </a:r>
          </a:p>
          <a:p>
            <a:pPr lvl="1"/>
            <a:r>
              <a:rPr lang="en-US" dirty="0" smtClean="0"/>
              <a:t>Pursue continuous learning, show perseverance, receptivity to feedback, balance between work and other life activities, and celebrate achievement of self and others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/>
              <a:t>Art III. Section 16. Scope of Examination</a:t>
            </a:r>
            <a:endParaRPr lang="en-US" b="1" dirty="0"/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1) Selection </a:t>
            </a:r>
            <a:r>
              <a:rPr lang="en-US" sz="3200" dirty="0"/>
              <a:t>and acquisition of multi-media sources of information</a:t>
            </a:r>
          </a:p>
          <a:p>
            <a:pPr>
              <a:buNone/>
            </a:pPr>
            <a:r>
              <a:rPr lang="en-US" sz="3200" dirty="0" smtClean="0"/>
              <a:t>2) Cataloguing </a:t>
            </a:r>
            <a:r>
              <a:rPr lang="en-US" sz="3200" dirty="0"/>
              <a:t>and classification;</a:t>
            </a:r>
          </a:p>
          <a:p>
            <a:pPr>
              <a:buNone/>
            </a:pPr>
            <a:r>
              <a:rPr lang="en-US" sz="3200" dirty="0" smtClean="0"/>
              <a:t>3) Indexing </a:t>
            </a:r>
            <a:r>
              <a:rPr lang="en-US" sz="3200" dirty="0"/>
              <a:t>and abstracting;</a:t>
            </a:r>
          </a:p>
          <a:p>
            <a:pPr>
              <a:buNone/>
            </a:pPr>
            <a:r>
              <a:rPr lang="en-US" sz="3200" dirty="0" smtClean="0"/>
              <a:t>4) Reference</a:t>
            </a:r>
            <a:r>
              <a:rPr lang="en-US" sz="3200" dirty="0"/>
              <a:t>, bibliography and information </a:t>
            </a:r>
            <a:r>
              <a:rPr lang="en-US" sz="3200" dirty="0" smtClean="0"/>
              <a:t>services;</a:t>
            </a:r>
            <a:endParaRPr lang="en-US" sz="3200" dirty="0"/>
          </a:p>
          <a:p>
            <a:pPr>
              <a:buFontTx/>
              <a:buNone/>
            </a:pP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200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Needed Core Competencies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Contributes to knowledge base of the profession—Conducts research, publishes results of research, presents papers at conferences</a:t>
            </a:r>
          </a:p>
          <a:p>
            <a:r>
              <a:rPr lang="en-US" dirty="0" smtClean="0"/>
              <a:t>Commits to professional excellence and ethics and to the values and principles of the profession—Acts in accordance with the code of ethics for librarians.</a:t>
            </a:r>
          </a:p>
          <a:p>
            <a:pPr lvl="0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274638"/>
            <a:ext cx="7772400" cy="1143000"/>
          </a:xfrm>
        </p:spPr>
        <p:txBody>
          <a:bodyPr anchor="ctr">
            <a:normAutofit/>
          </a:bodyPr>
          <a:lstStyle/>
          <a:p>
            <a:pPr eaLnBrk="1" hangingPunct="1">
              <a:defRPr/>
            </a:pPr>
            <a:r>
              <a:rPr lang="en-US" b="1" dirty="0" smtClean="0"/>
              <a:t>Qualities of Good Leaders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0" y="1719263"/>
            <a:ext cx="7162800" cy="4411662"/>
          </a:xfrm>
        </p:spPr>
        <p:txBody>
          <a:bodyPr/>
          <a:lstStyle/>
          <a:p>
            <a:pPr marL="571500" indent="-5715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3400" b="1" dirty="0" smtClean="0"/>
              <a:t>1. </a:t>
            </a:r>
            <a:r>
              <a:rPr lang="en-US" sz="3400" b="1" dirty="0" err="1" smtClean="0"/>
              <a:t>Positiveness</a:t>
            </a:r>
            <a:r>
              <a:rPr lang="en-US" sz="3400" dirty="0" smtClean="0"/>
              <a:t>—the ability to work with and see people and situations in a positive way</a:t>
            </a:r>
          </a:p>
          <a:p>
            <a:pPr marL="571500" indent="-5715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3400" b="1" dirty="0" smtClean="0"/>
              <a:t>2. </a:t>
            </a:r>
            <a:r>
              <a:rPr lang="en-US" sz="3400" b="1" dirty="0" err="1" smtClean="0"/>
              <a:t>Servanthood</a:t>
            </a:r>
            <a:r>
              <a:rPr lang="en-US" sz="3400" dirty="0" smtClean="0"/>
              <a:t>—the willingness to submit, play team ball, and follow the leader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274638"/>
            <a:ext cx="7772400" cy="1143000"/>
          </a:xfrm>
        </p:spPr>
        <p:txBody>
          <a:bodyPr anchor="ctr">
            <a:normAutofit/>
          </a:bodyPr>
          <a:lstStyle/>
          <a:p>
            <a:pPr eaLnBrk="1" hangingPunct="1">
              <a:defRPr/>
            </a:pPr>
            <a:r>
              <a:rPr lang="en-US" b="1" dirty="0" smtClean="0"/>
              <a:t>Qualities of Good Leaders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0" y="1981200"/>
            <a:ext cx="6934200" cy="4411663"/>
          </a:xfrm>
        </p:spPr>
        <p:txBody>
          <a:bodyPr/>
          <a:lstStyle/>
          <a:p>
            <a:pPr marL="571500" indent="-5715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3400" b="1" dirty="0" smtClean="0"/>
              <a:t>3. </a:t>
            </a:r>
            <a:r>
              <a:rPr lang="en-US" sz="3600" b="1" dirty="0" smtClean="0"/>
              <a:t>Growth potential—</a:t>
            </a:r>
            <a:r>
              <a:rPr lang="en-US" sz="3600" dirty="0" smtClean="0"/>
              <a:t>a</a:t>
            </a:r>
            <a:r>
              <a:rPr lang="en-US" sz="3600" b="1" dirty="0" smtClean="0"/>
              <a:t> </a:t>
            </a:r>
            <a:r>
              <a:rPr lang="en-US" sz="3600" dirty="0" smtClean="0"/>
              <a:t>hunger for personal growth and development; the ability to keep growing as the job expands</a:t>
            </a:r>
          </a:p>
          <a:p>
            <a:pPr marL="571500" indent="-5715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3600" b="1" dirty="0" smtClean="0"/>
              <a:t>4. Follow-through— </a:t>
            </a:r>
            <a:r>
              <a:rPr lang="en-US" sz="3600" dirty="0" smtClean="0"/>
              <a:t>the determination to get the job done completely and with consistency</a:t>
            </a:r>
            <a:endParaRPr lang="en-US" sz="3400" dirty="0" smtClean="0"/>
          </a:p>
          <a:p>
            <a:pPr marL="571500" indent="-571500" eaLnBrk="1" hangingPunct="1">
              <a:lnSpc>
                <a:spcPct val="80000"/>
              </a:lnSpc>
            </a:pPr>
            <a:endParaRPr lang="en-US" sz="1700" dirty="0" smtClean="0"/>
          </a:p>
          <a:p>
            <a:pPr marL="571500" indent="-571500" eaLnBrk="1" hangingPunct="1">
              <a:lnSpc>
                <a:spcPct val="80000"/>
              </a:lnSpc>
            </a:pPr>
            <a:endParaRPr lang="en-US" sz="1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22238"/>
            <a:ext cx="7772400" cy="1295400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 smtClean="0"/>
              <a:t>Qualities of Good Leaders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828800"/>
            <a:ext cx="7315200" cy="44116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3600" b="1" dirty="0" smtClean="0"/>
              <a:t>5. Loyalty</a:t>
            </a:r>
            <a:r>
              <a:rPr lang="en-US" sz="3600" dirty="0" smtClean="0"/>
              <a:t>—the willingness to always put the leader and the organization above personal desires.</a:t>
            </a:r>
            <a:r>
              <a:rPr lang="en-US" sz="3600" b="1" dirty="0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3600" b="1" dirty="0" smtClean="0"/>
              <a:t>6. Resiliency</a:t>
            </a:r>
            <a:r>
              <a:rPr lang="en-US" sz="3600" dirty="0" smtClean="0"/>
              <a:t>—the ability to bounce back when problems arise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95400" y="122238"/>
            <a:ext cx="7848600" cy="1295400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US" b="1" dirty="0" smtClean="0"/>
              <a:t>Qualities of Good Leaders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0" y="1828800"/>
            <a:ext cx="7315200" cy="44116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3400" b="1" dirty="0" smtClean="0"/>
              <a:t>7. </a:t>
            </a:r>
            <a:r>
              <a:rPr lang="en-US" sz="3600" b="1" dirty="0" smtClean="0"/>
              <a:t>Integrity</a:t>
            </a:r>
            <a:r>
              <a:rPr lang="en-US" sz="3600" dirty="0" smtClean="0"/>
              <a:t>—trustworthiness and solid character; consistent words and walk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3600" b="1" dirty="0" smtClean="0"/>
              <a:t>8. “Big picture” mind-set—the </a:t>
            </a:r>
            <a:r>
              <a:rPr lang="en-US" sz="3600" dirty="0" smtClean="0"/>
              <a:t>ability to see the whole organization and all of its needs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2813" y="122238"/>
            <a:ext cx="7773987" cy="1295400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 smtClean="0"/>
              <a:t>Qualities of Good Leaders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52600"/>
            <a:ext cx="7315200" cy="44116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3400" b="1" smtClean="0"/>
              <a:t>9. Discipline</a:t>
            </a:r>
            <a:r>
              <a:rPr lang="en-US" sz="3400" smtClean="0"/>
              <a:t>—the willingness to do what is required regardless of personal mood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3400" b="1" smtClean="0"/>
              <a:t>10. Gratitude</a:t>
            </a:r>
            <a:r>
              <a:rPr lang="en-US" sz="3400" smtClean="0"/>
              <a:t>—an attitude of thankfulness that becomes a way of life.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 idx="4294967295"/>
          </p:nvPr>
        </p:nvSpPr>
        <p:spPr>
          <a:xfrm>
            <a:off x="1371600" y="122238"/>
            <a:ext cx="7772400" cy="1295400"/>
          </a:xfrm>
        </p:spPr>
        <p:txBody>
          <a:bodyPr anchor="ctr">
            <a:noAutofit/>
          </a:bodyPr>
          <a:lstStyle/>
          <a:p>
            <a:pPr eaLnBrk="1" hangingPunct="1"/>
            <a:r>
              <a:rPr lang="en-US" b="1" dirty="0" smtClean="0"/>
              <a:t>You will Know that You are Successful if 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4294967295"/>
          </p:nvPr>
        </p:nvSpPr>
        <p:spPr>
          <a:xfrm>
            <a:off x="1905000" y="1719263"/>
            <a:ext cx="7239000" cy="4411662"/>
          </a:xfrm>
        </p:spPr>
        <p:txBody>
          <a:bodyPr/>
          <a:lstStyle/>
          <a:p>
            <a:pPr eaLnBrk="1" hangingPunct="1"/>
            <a:r>
              <a:rPr lang="en-US" sz="3200" dirty="0" smtClean="0"/>
              <a:t>You have a Team with members who</a:t>
            </a:r>
            <a:r>
              <a:rPr lang="en-US" sz="3600" dirty="0" smtClean="0"/>
              <a:t> </a:t>
            </a:r>
            <a:r>
              <a:rPr lang="en-US" dirty="0" smtClean="0"/>
              <a:t> </a:t>
            </a:r>
          </a:p>
          <a:p>
            <a:pPr lvl="1" eaLnBrk="1" hangingPunct="1"/>
            <a:r>
              <a:rPr lang="en-US" sz="3200" dirty="0" smtClean="0"/>
              <a:t>care for one another</a:t>
            </a:r>
          </a:p>
          <a:p>
            <a:pPr lvl="1" eaLnBrk="1" hangingPunct="1"/>
            <a:r>
              <a:rPr lang="en-US" sz="3200" dirty="0" smtClean="0"/>
              <a:t>know what is important</a:t>
            </a:r>
          </a:p>
          <a:p>
            <a:pPr lvl="1" eaLnBrk="1" hangingPunct="1"/>
            <a:r>
              <a:rPr lang="en-US" sz="3200" dirty="0" smtClean="0"/>
              <a:t>communicate with one another</a:t>
            </a:r>
          </a:p>
          <a:p>
            <a:pPr lvl="1" eaLnBrk="1" hangingPunct="1"/>
            <a:r>
              <a:rPr lang="en-US" sz="3200" dirty="0" smtClean="0"/>
              <a:t>grow together</a:t>
            </a:r>
          </a:p>
          <a:p>
            <a:pPr lvl="1" eaLnBrk="1" hangingPunct="1"/>
            <a:r>
              <a:rPr lang="en-US" sz="3200" dirty="0" smtClean="0"/>
              <a:t>trust one another</a:t>
            </a:r>
          </a:p>
          <a:p>
            <a:pPr lvl="1" eaLnBrk="1" hangingPunct="1">
              <a:buFont typeface="Wingdings" pitchFamily="2" charset="2"/>
              <a:buNone/>
            </a:pP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1371600" y="122238"/>
            <a:ext cx="7772400" cy="1295400"/>
          </a:xfrm>
        </p:spPr>
        <p:txBody>
          <a:bodyPr anchor="ctr">
            <a:noAutofit/>
          </a:bodyPr>
          <a:lstStyle/>
          <a:p>
            <a:pPr eaLnBrk="1" hangingPunct="1"/>
            <a:r>
              <a:rPr lang="en-US" b="1" dirty="0" smtClean="0"/>
              <a:t>You will Know that You are Successful if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4294967295"/>
          </p:nvPr>
        </p:nvSpPr>
        <p:spPr>
          <a:xfrm>
            <a:off x="2209800" y="1719263"/>
            <a:ext cx="6934200" cy="4411662"/>
          </a:xfrm>
        </p:spPr>
        <p:txBody>
          <a:bodyPr/>
          <a:lstStyle/>
          <a:p>
            <a:pPr eaLnBrk="1" hangingPunct="1"/>
            <a:r>
              <a:rPr lang="en-US" sz="3200" dirty="0" smtClean="0"/>
              <a:t>You have a Team with members who</a:t>
            </a:r>
            <a:r>
              <a:rPr lang="en-US" dirty="0" smtClean="0"/>
              <a:t> </a:t>
            </a:r>
          </a:p>
          <a:p>
            <a:pPr lvl="1" eaLnBrk="1" hangingPunct="1"/>
            <a:r>
              <a:rPr lang="en-US" sz="3200" dirty="0" smtClean="0"/>
              <a:t>have special roles to play but work as partners </a:t>
            </a:r>
          </a:p>
          <a:p>
            <a:pPr lvl="1" eaLnBrk="1" hangingPunct="1"/>
            <a:r>
              <a:rPr lang="en-US" sz="3200" dirty="0" smtClean="0"/>
              <a:t>place their individual rights beneath the interest of the team</a:t>
            </a:r>
          </a:p>
          <a:p>
            <a:pPr lvl="1" eaLnBrk="1" hangingPunct="1"/>
            <a:r>
              <a:rPr lang="en-US" sz="3200" dirty="0" smtClean="0"/>
              <a:t>are willing to pay the price </a:t>
            </a:r>
          </a:p>
          <a:p>
            <a:pPr lvl="1" eaLnBrk="1" hangingPunct="1"/>
            <a:r>
              <a:rPr lang="en-US" sz="3200" dirty="0" smtClean="0"/>
              <a:t>are training new leaders</a:t>
            </a:r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1143000"/>
          </a:xfrm>
        </p:spPr>
        <p:txBody>
          <a:bodyPr/>
          <a:lstStyle/>
          <a:p>
            <a:r>
              <a:rPr lang="en-US" b="1" dirty="0" smtClean="0"/>
              <a:t>Workshop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Brainstorm on the following:</a:t>
            </a:r>
          </a:p>
          <a:p>
            <a:pPr lvl="1"/>
            <a:r>
              <a:rPr lang="en-US" dirty="0" smtClean="0"/>
              <a:t>Evaluate yourself /your staff in terms of professional, personal and core competencies. </a:t>
            </a:r>
          </a:p>
          <a:p>
            <a:pPr lvl="1"/>
            <a:r>
              <a:rPr lang="en-US" dirty="0" smtClean="0"/>
              <a:t>Make a vision statement about what you/your library staff must achieve in the next three years. </a:t>
            </a:r>
          </a:p>
          <a:p>
            <a:pPr lvl="1"/>
            <a:r>
              <a:rPr lang="en-GB" dirty="0" smtClean="0"/>
              <a:t>Prepare three SMART (S=specific, M=</a:t>
            </a:r>
            <a:r>
              <a:rPr lang="en-US" dirty="0" smtClean="0"/>
              <a:t>Measurable, </a:t>
            </a:r>
            <a:r>
              <a:rPr lang="en-GB" dirty="0" smtClean="0"/>
              <a:t>A=</a:t>
            </a:r>
            <a:r>
              <a:rPr lang="en-US" dirty="0" smtClean="0"/>
              <a:t>Attainable, </a:t>
            </a:r>
            <a:r>
              <a:rPr lang="en-GB" dirty="0" smtClean="0"/>
              <a:t>R=R</a:t>
            </a:r>
            <a:r>
              <a:rPr lang="en-US" dirty="0" err="1" smtClean="0"/>
              <a:t>elevant</a:t>
            </a:r>
            <a:r>
              <a:rPr lang="en-US" dirty="0" smtClean="0"/>
              <a:t>;</a:t>
            </a:r>
            <a:r>
              <a:rPr lang="en-GB" dirty="0" smtClean="0"/>
              <a:t> T=Time-based  (</a:t>
            </a:r>
            <a:r>
              <a:rPr lang="en-US" dirty="0" err="1" smtClean="0"/>
              <a:t>Zahorsky</a:t>
            </a:r>
            <a:r>
              <a:rPr lang="en-US" dirty="0" smtClean="0"/>
              <a:t>, 2010) goals. One each for the professional, personal and for librarians, their core competencies. The level will depend on the academic qualifications of the staff.</a:t>
            </a:r>
          </a:p>
          <a:p>
            <a:pPr lvl="1"/>
            <a:r>
              <a:rPr lang="en-US" dirty="0" smtClean="0"/>
              <a:t>Think of strategies to reach your goals.</a:t>
            </a:r>
          </a:p>
          <a:p>
            <a:pPr lvl="1"/>
            <a:r>
              <a:rPr lang="en-US" dirty="0" smtClean="0"/>
              <a:t>Think of measures to determine success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/>
              <a:t>Questions to Ask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/>
              <a:t>Are my present knowledge and skills appropriate to the vision of my library? </a:t>
            </a:r>
          </a:p>
          <a:p>
            <a:pPr>
              <a:lnSpc>
                <a:spcPct val="90000"/>
              </a:lnSpc>
            </a:pPr>
            <a:r>
              <a:rPr lang="en-US" sz="2800"/>
              <a:t>What knowledge and skills must I acquire and maintain to better serve my institution?</a:t>
            </a:r>
          </a:p>
          <a:p>
            <a:pPr>
              <a:lnSpc>
                <a:spcPct val="90000"/>
              </a:lnSpc>
            </a:pPr>
            <a:r>
              <a:rPr lang="en-US" sz="2800"/>
              <a:t>What are my immediate objectives?</a:t>
            </a:r>
          </a:p>
          <a:p>
            <a:pPr>
              <a:lnSpc>
                <a:spcPct val="90000"/>
              </a:lnSpc>
            </a:pPr>
            <a:r>
              <a:rPr lang="en-US" sz="2800"/>
              <a:t>What strategies must I implement to reach my objectives?</a:t>
            </a:r>
          </a:p>
          <a:p>
            <a:pPr>
              <a:lnSpc>
                <a:spcPct val="90000"/>
              </a:lnSpc>
            </a:pPr>
            <a:r>
              <a:rPr lang="en-US" sz="2800"/>
              <a:t>What are the implications of these strategies?</a:t>
            </a:r>
          </a:p>
          <a:p>
            <a:pPr>
              <a:lnSpc>
                <a:spcPct val="90000"/>
              </a:lnSpc>
            </a:pPr>
            <a:r>
              <a:rPr lang="en-US" sz="2800"/>
              <a:t>How do I measure the success of my development plan?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/>
              <a:t>Art III. Section 16. Scope of Examination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200" dirty="0" smtClean="0"/>
              <a:t>5) Organization, management and development and maintenance of multi-media based library or information service, laws, trends and practices affecting the profession; and </a:t>
            </a:r>
          </a:p>
          <a:p>
            <a:pPr>
              <a:buNone/>
            </a:pPr>
            <a:r>
              <a:rPr lang="en-US" sz="3200" dirty="0" smtClean="0"/>
              <a:t>6) Information technology. </a:t>
            </a:r>
          </a:p>
          <a:p>
            <a:pPr>
              <a:buNone/>
            </a:pP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*The Board is hereby authorized to modify or add to the subjects listed above as the needs and demands in the library profession may require.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/>
              <a:t>References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295400"/>
            <a:ext cx="73914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err="1" smtClean="0"/>
              <a:t>Alberton</a:t>
            </a:r>
            <a:r>
              <a:rPr lang="en-US" sz="2400" dirty="0" smtClean="0"/>
              <a:t>, Rosie L. and Thomas W. </a:t>
            </a:r>
            <a:r>
              <a:rPr lang="en-US" sz="2400" dirty="0" err="1" smtClean="0"/>
              <a:t>Shaughnessy</a:t>
            </a:r>
            <a:r>
              <a:rPr lang="en-US" sz="2400" dirty="0" smtClean="0"/>
              <a:t> (1990). </a:t>
            </a:r>
            <a:r>
              <a:rPr lang="en-US" sz="2400" i="1" dirty="0" smtClean="0"/>
              <a:t>Developing leadership skills</a:t>
            </a:r>
            <a:r>
              <a:rPr lang="en-US" sz="2400" dirty="0" smtClean="0"/>
              <a:t>. Englewood, </a:t>
            </a:r>
            <a:r>
              <a:rPr lang="en-US" sz="2400" dirty="0" err="1" smtClean="0"/>
              <a:t>Colo</a:t>
            </a:r>
            <a:r>
              <a:rPr lang="en-US" sz="2400" dirty="0" smtClean="0"/>
              <a:t>: Libraries Unlimited, Inc.</a:t>
            </a:r>
          </a:p>
          <a:p>
            <a:r>
              <a:rPr lang="en-US" sz="2400" dirty="0" smtClean="0"/>
              <a:t>Maxwell, John C. (1995). </a:t>
            </a:r>
            <a:r>
              <a:rPr lang="en-US" sz="2400" i="1" dirty="0" smtClean="0"/>
              <a:t>Developing the leaders around you</a:t>
            </a:r>
            <a:r>
              <a:rPr lang="en-US" sz="2400" dirty="0" smtClean="0"/>
              <a:t>. Nashville: Thomas Nelson Pub.</a:t>
            </a:r>
          </a:p>
          <a:p>
            <a:r>
              <a:rPr lang="en-US" sz="2400" dirty="0" smtClean="0"/>
              <a:t>Mosley, </a:t>
            </a:r>
            <a:r>
              <a:rPr lang="en-US" sz="2400" dirty="0" err="1" smtClean="0"/>
              <a:t>Pixey</a:t>
            </a:r>
            <a:r>
              <a:rPr lang="en-US" sz="2400" dirty="0" smtClean="0"/>
              <a:t> Anne (2004) </a:t>
            </a:r>
            <a:r>
              <a:rPr lang="en-US" sz="2400" i="1" dirty="0" smtClean="0"/>
              <a:t>Transitioning from librarian to middle manager.</a:t>
            </a:r>
            <a:r>
              <a:rPr lang="en-US" sz="2400" dirty="0" smtClean="0"/>
              <a:t> </a:t>
            </a:r>
            <a:r>
              <a:rPr lang="en-US" sz="2400" dirty="0" err="1" smtClean="0"/>
              <a:t>Westport:Conn</a:t>
            </a:r>
            <a:r>
              <a:rPr lang="en-US" sz="2400" dirty="0" smtClean="0"/>
              <a:t>: Libraries Unlimited, Inc. </a:t>
            </a:r>
          </a:p>
          <a:p>
            <a:r>
              <a:rPr lang="en-US" sz="2400" dirty="0" smtClean="0">
                <a:latin typeface="Times New Roman" pitchFamily="18" charset="0"/>
              </a:rPr>
              <a:t>Republic </a:t>
            </a:r>
            <a:r>
              <a:rPr lang="en-US" sz="2400" dirty="0">
                <a:latin typeface="Times New Roman" pitchFamily="18" charset="0"/>
              </a:rPr>
              <a:t>of the Philippines. Congress of the Philippines. Republic Act 9246. </a:t>
            </a:r>
            <a:r>
              <a:rPr lang="en-US" sz="2400" i="1" dirty="0">
                <a:latin typeface="Times New Roman" pitchFamily="18" charset="0"/>
              </a:rPr>
              <a:t>An Act Modernizing the Practice of Librarianship in the Philippines thereby repealing Republic Act 6966, entitled “An Act Regulating the Practice of Librarianship and Prescribing the Qualifications of Librarians,” Appropriating Funds </a:t>
            </a:r>
            <a:r>
              <a:rPr lang="en-US" sz="2400" i="1" dirty="0" err="1">
                <a:latin typeface="Times New Roman" pitchFamily="18" charset="0"/>
              </a:rPr>
              <a:t>therefor</a:t>
            </a:r>
            <a:r>
              <a:rPr lang="en-US" sz="2400" i="1" dirty="0">
                <a:latin typeface="Times New Roman" pitchFamily="18" charset="0"/>
              </a:rPr>
              <a:t>  and for other Purposes.</a:t>
            </a:r>
            <a:r>
              <a:rPr lang="en-US" sz="2400" dirty="0">
                <a:latin typeface="Times New Roman" pitchFamily="18" charset="0"/>
              </a:rPr>
              <a:t> Feb 19, 2004 </a:t>
            </a:r>
            <a:endParaRPr lang="en-US" sz="24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sz="24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sz="2400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4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References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066800"/>
            <a:ext cx="7315200" cy="5410200"/>
          </a:xfrm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en-US" sz="2400" dirty="0" smtClean="0">
                <a:latin typeface="Times New Roman" pitchFamily="18" charset="0"/>
              </a:rPr>
              <a:t>Special Libraries Association.</a:t>
            </a:r>
            <a:r>
              <a:rPr lang="en-US" sz="2400" i="1" dirty="0" smtClean="0">
                <a:latin typeface="Times New Roman" pitchFamily="18" charset="0"/>
              </a:rPr>
              <a:t>  Competencies for information professionals of the 21st Century. </a:t>
            </a:r>
            <a:r>
              <a:rPr lang="en-US" sz="2400" dirty="0" smtClean="0">
                <a:latin typeface="Times New Roman" pitchFamily="18" charset="0"/>
              </a:rPr>
              <a:t> (Revised 2003).  </a:t>
            </a:r>
            <a:r>
              <a:rPr lang="en-US" sz="2400" dirty="0" smtClean="0">
                <a:latin typeface="Times New Roman" pitchFamily="18" charset="0"/>
                <a:hlinkClick r:id="rId2"/>
              </a:rPr>
              <a:t>http://www.sla.org/competencies</a:t>
            </a:r>
            <a:r>
              <a:rPr lang="en-US" sz="2400" dirty="0" smtClean="0">
                <a:latin typeface="Times New Roman" pitchFamily="18" charset="0"/>
              </a:rPr>
              <a:t> (Accessed April 12, 2010) </a:t>
            </a:r>
          </a:p>
          <a:p>
            <a:pPr>
              <a:lnSpc>
                <a:spcPct val="80000"/>
              </a:lnSpc>
            </a:pPr>
            <a:r>
              <a:rPr lang="en-GB" sz="2400" dirty="0" smtClean="0">
                <a:latin typeface="Times New Roman" pitchFamily="18" charset="0"/>
              </a:rPr>
              <a:t>Tennant, Roy (2005) “Roy Tennant Inspires II”. Posted by Michael Stephens in </a:t>
            </a:r>
            <a:r>
              <a:rPr lang="en-GB" sz="2400" i="1" dirty="0" smtClean="0">
                <a:latin typeface="Times New Roman" pitchFamily="18" charset="0"/>
              </a:rPr>
              <a:t>Tame the Web: Libraries, Technology, People</a:t>
            </a:r>
            <a:r>
              <a:rPr lang="en-GB" sz="2400" dirty="0" smtClean="0">
                <a:latin typeface="Times New Roman" pitchFamily="18" charset="0"/>
              </a:rPr>
              <a:t>. May 2005. </a:t>
            </a:r>
            <a:r>
              <a:rPr lang="en-GB" sz="2400" dirty="0" smtClean="0">
                <a:latin typeface="Times New Roman" pitchFamily="18" charset="0"/>
                <a:hlinkClick r:id="rId3"/>
              </a:rPr>
              <a:t>http://tametheweb.com/2005/05/17/roy-tennant-inspires-ii/</a:t>
            </a:r>
            <a:r>
              <a:rPr lang="en-GB" sz="2400" dirty="0" smtClean="0">
                <a:latin typeface="Times New Roman" pitchFamily="18" charset="0"/>
              </a:rPr>
              <a:t>  (Accessed April 25, 2010) </a:t>
            </a:r>
          </a:p>
          <a:p>
            <a:pPr>
              <a:lnSpc>
                <a:spcPct val="80000"/>
              </a:lnSpc>
            </a:pPr>
            <a:r>
              <a:rPr lang="en-GB" sz="2400" dirty="0" smtClean="0">
                <a:latin typeface="Times New Roman" pitchFamily="18" charset="0"/>
              </a:rPr>
              <a:t>Tennant</a:t>
            </a:r>
            <a:r>
              <a:rPr lang="en-GB" sz="2400" dirty="0">
                <a:latin typeface="Times New Roman" pitchFamily="18" charset="0"/>
              </a:rPr>
              <a:t>, Roy (2007). In SLA Blog posted by Stacey Greenwell. </a:t>
            </a:r>
            <a:r>
              <a:rPr lang="en-US" sz="2400" dirty="0">
                <a:latin typeface="Times New Roman" pitchFamily="18" charset="0"/>
              </a:rPr>
              <a:t>   </a:t>
            </a:r>
            <a:r>
              <a:rPr lang="en-US" sz="2400" dirty="0">
                <a:latin typeface="Times New Roman" pitchFamily="18" charset="0"/>
                <a:hlinkClick r:id="rId4"/>
              </a:rPr>
              <a:t>http://slablogger.typepad.com/sla_blog/2007/06/the_only_consta.html</a:t>
            </a:r>
            <a:r>
              <a:rPr lang="en-US" sz="2400" dirty="0">
                <a:latin typeface="Times New Roman" pitchFamily="18" charset="0"/>
              </a:rPr>
              <a:t>  (Accessed on April 25, 2010)</a:t>
            </a:r>
          </a:p>
          <a:p>
            <a:pPr>
              <a:lnSpc>
                <a:spcPct val="80000"/>
              </a:lnSpc>
            </a:pPr>
            <a:r>
              <a:rPr lang="en-US" sz="2400" dirty="0" err="1" smtClean="0"/>
              <a:t>Tichy</a:t>
            </a:r>
            <a:r>
              <a:rPr lang="en-US" sz="2400" dirty="0" smtClean="0"/>
              <a:t>, Noel M. (2002). With Nancy Cardwell. </a:t>
            </a:r>
            <a:r>
              <a:rPr lang="en-US" sz="2400" i="1" dirty="0" smtClean="0"/>
              <a:t>The cycle of leadership: How great leaders teach their companies to win</a:t>
            </a:r>
            <a:r>
              <a:rPr lang="en-US" sz="2400" dirty="0" smtClean="0"/>
              <a:t>. NY: Harper Business.</a:t>
            </a:r>
          </a:p>
          <a:p>
            <a:pPr>
              <a:lnSpc>
                <a:spcPct val="80000"/>
              </a:lnSpc>
            </a:pPr>
            <a:r>
              <a:rPr lang="en-US" sz="2400" dirty="0" err="1" smtClean="0">
                <a:latin typeface="Times New Roman" pitchFamily="18" charset="0"/>
              </a:rPr>
              <a:t>Zahorsky</a:t>
            </a:r>
            <a:r>
              <a:rPr lang="en-US" sz="2400" dirty="0">
                <a:latin typeface="Times New Roman" pitchFamily="18" charset="0"/>
              </a:rPr>
              <a:t>, Darrel (2010) The 5 steps to setting SMART business goals. In About.com: small business information) </a:t>
            </a:r>
            <a:r>
              <a:rPr lang="en-US" sz="2400" dirty="0">
                <a:hlinkClick r:id="rId5"/>
              </a:rPr>
              <a:t>http://sbinformation.about.com/od/businessmanagemen1/a/businessgoals.htm</a:t>
            </a:r>
            <a:r>
              <a:rPr lang="en-US" sz="2400" dirty="0"/>
              <a:t> (Accessed April 25, 2010).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Thank You.</a:t>
            </a:r>
            <a:endParaRPr lang="en-US" dirty="0"/>
          </a:p>
        </p:txBody>
      </p:sp>
      <p:pic>
        <p:nvPicPr>
          <p:cNvPr id="1026" name="Picture 2" descr="C:\Documents and Settings\Administrator\My Documents\My Pictures\Images\unnamed2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1600200"/>
            <a:ext cx="4381500" cy="48387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114800" y="1371600"/>
            <a:ext cx="4114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Lourdes T. David </a:t>
            </a:r>
          </a:p>
          <a:p>
            <a:r>
              <a:rPr lang="en-US" sz="3200" dirty="0" smtClean="0"/>
              <a:t>Director</a:t>
            </a:r>
          </a:p>
          <a:p>
            <a:r>
              <a:rPr lang="en-US" sz="3200" dirty="0" smtClean="0"/>
              <a:t>Rizal Library</a:t>
            </a:r>
          </a:p>
          <a:p>
            <a:r>
              <a:rPr lang="en-US" sz="3200" dirty="0" err="1" smtClean="0"/>
              <a:t>Ateneo</a:t>
            </a:r>
            <a:r>
              <a:rPr lang="en-US" sz="3200" dirty="0" smtClean="0"/>
              <a:t> de Manila University</a:t>
            </a:r>
          </a:p>
          <a:p>
            <a:r>
              <a:rPr lang="en-US" sz="3200" dirty="0" smtClean="0">
                <a:hlinkClick r:id="rId3"/>
              </a:rPr>
              <a:t>ltdavid@ateneo.edu</a:t>
            </a:r>
            <a:endParaRPr lang="en-US" sz="3200" dirty="0" smtClean="0"/>
          </a:p>
          <a:p>
            <a:r>
              <a:rPr lang="en-US" sz="3200" dirty="0" smtClean="0">
                <a:hlinkClick r:id="rId4"/>
              </a:rPr>
              <a:t>lourdesdav@gmail.com</a:t>
            </a:r>
            <a:endParaRPr lang="en-US" sz="3200" dirty="0" smtClean="0"/>
          </a:p>
          <a:p>
            <a:endParaRPr lang="en-US" sz="3200" dirty="0"/>
          </a:p>
        </p:txBody>
      </p:sp>
      <p:pic>
        <p:nvPicPr>
          <p:cNvPr id="1028" name="Picture 4" descr="C:\Documents and Settings\Administrator\My Documents\My Pictures\Images\ATT00175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86600" y="5334000"/>
            <a:ext cx="1219200" cy="121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/>
              <a:t>Art I. Section 5. Scope of the Practice of Librarianship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Librarianship shall deal with the performance of the librarian's functions, which shall include, but not be limited to the following:</a:t>
            </a:r>
          </a:p>
          <a:p>
            <a:pPr marL="514350" indent="-514350">
              <a:buNone/>
            </a:pPr>
            <a:r>
              <a:rPr lang="en-US" sz="3200" dirty="0" smtClean="0"/>
              <a:t>1) Selection and acquisition of multi-media sources of information which would best respond to clientele's need for adequate, relevant and timely information; </a:t>
            </a:r>
          </a:p>
          <a:p>
            <a:pPr marL="514350" indent="-514350">
              <a:buAutoNum type="arabicParenR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/>
              <a:t>Art I. Section 5. Scope of the Practice of Librarianship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200" dirty="0" smtClean="0"/>
              <a:t>2) Cataloguing and classification of knowledge or sources of information into relevant organized collections and creation of local databases for speedy access, retrieval or delivery of information;  </a:t>
            </a:r>
          </a:p>
          <a:p>
            <a:pPr>
              <a:buNone/>
            </a:pPr>
            <a:r>
              <a:rPr lang="en-US" sz="3200" dirty="0" smtClean="0"/>
              <a:t>3) Development of computer-assisted/computer-backed information systems which would permit online and network services;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/>
              <a:t>Art I. Section 5. Scope of the Practice of Librarianship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200" dirty="0" smtClean="0"/>
              <a:t>4) Establishment of library system and procedures; dissemination of information; rendering of information, reference and research assistance; archiving; and education of users; </a:t>
            </a:r>
          </a:p>
          <a:p>
            <a:pPr>
              <a:buNone/>
            </a:pPr>
            <a:r>
              <a:rPr lang="en-US" sz="3200" dirty="0" smtClean="0"/>
              <a:t>5) Teaching, lecturing and reviewing of library, archives and information science subjects, including subjects given in the licensure examination;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/>
              <a:t>Art I. Section 5. Scope of the Practice of Librarianship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800" dirty="0" smtClean="0"/>
              <a:t>6) </a:t>
            </a:r>
            <a:r>
              <a:rPr lang="en-US" sz="3000" dirty="0" smtClean="0"/>
              <a:t>Rendering of services involving technical knowledge/expertise in abstracting, indexing, cataloguing and classifying' or the preparation of bibliographies, subject authority lists, thesauri and union catalogues/lists; </a:t>
            </a:r>
          </a:p>
          <a:p>
            <a:pPr>
              <a:buNone/>
            </a:pPr>
            <a:r>
              <a:rPr lang="en-US" sz="3000" dirty="0" smtClean="0"/>
              <a:t>7) Preparation, evaluation or appraisal of plans, programs and/or projects for the establishment, organization, development and growth of libraries or information centers, and the determination of library requirements for space, buildings, structures or facilities;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/>
              <a:t>Art I. Section 5. Scope of the Practice of Librarianship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200" dirty="0" smtClean="0"/>
              <a:t>8) Provision of professional and consultancy services or advice on any aspect of librarianship; and </a:t>
            </a:r>
          </a:p>
          <a:p>
            <a:pPr>
              <a:buNone/>
            </a:pPr>
            <a:r>
              <a:rPr lang="en-US" sz="3200" dirty="0" smtClean="0"/>
              <a:t>9) Organization, conservation, preservation and restoration of historical and cultural documents and other intellectual properties.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235</TotalTime>
  <Words>2271</Words>
  <Application>Microsoft Office PowerPoint</Application>
  <PresentationFormat>On-screen Show (4:3)</PresentationFormat>
  <Paragraphs>205</Paragraphs>
  <Slides>42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Flow</vt:lpstr>
      <vt:lpstr>Designing a Library Staff Development Plan </vt:lpstr>
      <vt:lpstr>RA 9246 </vt:lpstr>
      <vt:lpstr>Art III. Section 16. Scope of Examination</vt:lpstr>
      <vt:lpstr>Art III. Section 16. Scope of Examination</vt:lpstr>
      <vt:lpstr>Art I. Section 5. Scope of the Practice of Librarianship</vt:lpstr>
      <vt:lpstr>Art I. Section 5. Scope of the Practice of Librarianship</vt:lpstr>
      <vt:lpstr>Art I. Section 5. Scope of the Practice of Librarianship</vt:lpstr>
      <vt:lpstr>Art I. Section 5. Scope of the Practice of Librarianship</vt:lpstr>
      <vt:lpstr>Art I. Section 5. Scope of the Practice of Librarianship</vt:lpstr>
      <vt:lpstr>Reasons for Devising a Staff Development Program</vt:lpstr>
      <vt:lpstr>Needed Staff Competencies</vt:lpstr>
      <vt:lpstr>Changing Library Landscape</vt:lpstr>
      <vt:lpstr>Slide 13</vt:lpstr>
      <vt:lpstr>Need to develop leaders </vt:lpstr>
      <vt:lpstr>Staff Development Plan</vt:lpstr>
      <vt:lpstr>Steps in Designing a Staff Development Plan</vt:lpstr>
      <vt:lpstr>Needed Professional Competencies</vt:lpstr>
      <vt:lpstr>1. Managing Information Organizations</vt:lpstr>
      <vt:lpstr>2. Managing Information Resources</vt:lpstr>
      <vt:lpstr>3. Managing Information Services</vt:lpstr>
      <vt:lpstr>4. Applying Information Tools and Services</vt:lpstr>
      <vt:lpstr>Needed Personal Competencies</vt:lpstr>
      <vt:lpstr>Needed Personal Competencies</vt:lpstr>
      <vt:lpstr>1. Communicates Effectively</vt:lpstr>
      <vt:lpstr>2. Builds an environment of mutual respect and trust </vt:lpstr>
      <vt:lpstr>3. Sees the big picture  </vt:lpstr>
      <vt:lpstr>4. Thinks Creatively and Innovatively</vt:lpstr>
      <vt:lpstr>5. Remains Flexible in a Time of Continuing Change</vt:lpstr>
      <vt:lpstr>6. Manages and Develops Self</vt:lpstr>
      <vt:lpstr>Needed Core Competencies</vt:lpstr>
      <vt:lpstr>Qualities of Good Leaders</vt:lpstr>
      <vt:lpstr>Qualities of Good Leaders</vt:lpstr>
      <vt:lpstr>Qualities of Good Leaders</vt:lpstr>
      <vt:lpstr>Qualities of Good Leaders</vt:lpstr>
      <vt:lpstr>Qualities of Good Leaders</vt:lpstr>
      <vt:lpstr>You will Know that You are Successful if </vt:lpstr>
      <vt:lpstr>You will Know that You are Successful if</vt:lpstr>
      <vt:lpstr>Workshop</vt:lpstr>
      <vt:lpstr>Questions to Ask</vt:lpstr>
      <vt:lpstr>References</vt:lpstr>
      <vt:lpstr>References</vt:lpstr>
      <vt:lpstr>Thank You.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“Drawing-up a Library and Staff Development Plan for Libraries in the Philippines”</dc:title>
  <dc:creator>donate</dc:creator>
  <cp:lastModifiedBy>donate</cp:lastModifiedBy>
  <cp:revision>34</cp:revision>
  <dcterms:created xsi:type="dcterms:W3CDTF">2012-04-07T21:57:18Z</dcterms:created>
  <dcterms:modified xsi:type="dcterms:W3CDTF">2012-04-08T17:31:43Z</dcterms:modified>
</cp:coreProperties>
</file>