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handoutMasterIdLst>
    <p:handoutMasterId r:id="rId22"/>
  </p:handoutMasterIdLst>
  <p:sldIdLst>
    <p:sldId id="256" r:id="rId2"/>
    <p:sldId id="284" r:id="rId3"/>
    <p:sldId id="285" r:id="rId4"/>
    <p:sldId id="278" r:id="rId5"/>
    <p:sldId id="280" r:id="rId6"/>
    <p:sldId id="281" r:id="rId7"/>
    <p:sldId id="282" r:id="rId8"/>
    <p:sldId id="265" r:id="rId9"/>
    <p:sldId id="266" r:id="rId10"/>
    <p:sldId id="276" r:id="rId11"/>
    <p:sldId id="267" r:id="rId12"/>
    <p:sldId id="268" r:id="rId13"/>
    <p:sldId id="286" r:id="rId14"/>
    <p:sldId id="269" r:id="rId15"/>
    <p:sldId id="270" r:id="rId16"/>
    <p:sldId id="271" r:id="rId17"/>
    <p:sldId id="272" r:id="rId18"/>
    <p:sldId id="273"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820000"/>
    <a:srgbClr val="700000"/>
    <a:srgbClr val="0000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2" d="100"/>
          <a:sy n="62" d="100"/>
        </p:scale>
        <p:origin x="-84" y="-15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19A9EB3-A9EB-4EB9-A489-27FC42516EB8}" type="datetimeFigureOut">
              <a:rPr lang="en-US" smtClean="0"/>
              <a:pPr/>
              <a:t>4/11/2013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4DA36EB-1C6D-4116-9CD3-4231C0AA787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6757F6-C056-4B2A-BDBD-4084B48A5DE2}" type="datetimeFigureOut">
              <a:rPr lang="en-US" smtClean="0"/>
              <a:pPr/>
              <a:t>4/11/2013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6CD42C-D69A-4DD4-9220-6C85A7727F5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en.wikipedia.org/wiki/Data_structure"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en.wikipedia.org/wiki/Lookup" TargetMode="External"/><Relationship Id="rId5" Type="http://schemas.openxmlformats.org/officeDocument/2006/relationships/hyperlink" Target="http://en.wikipedia.org/wiki/Column_(database)" TargetMode="External"/><Relationship Id="rId4" Type="http://schemas.openxmlformats.org/officeDocument/2006/relationships/hyperlink" Target="http://en.wikipedia.org/wiki/Table_(database)"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dirty="0" smtClean="0"/>
              <a:t>A </a:t>
            </a:r>
            <a:r>
              <a:rPr lang="en-US" b="1" dirty="0" smtClean="0"/>
              <a:t>database index</a:t>
            </a:r>
            <a:r>
              <a:rPr lang="en-US" dirty="0" smtClean="0"/>
              <a:t> is a </a:t>
            </a:r>
            <a:r>
              <a:rPr lang="en-US" dirty="0" smtClean="0">
                <a:hlinkClick r:id="rId3" tooltip="Data structure"/>
              </a:rPr>
              <a:t>data structure</a:t>
            </a:r>
            <a:r>
              <a:rPr lang="en-US" dirty="0" smtClean="0"/>
              <a:t> that improves the speed of data retrieval operations on a </a:t>
            </a:r>
            <a:r>
              <a:rPr lang="en-US" dirty="0" smtClean="0">
                <a:hlinkClick r:id="rId4" tooltip="Table (database)"/>
              </a:rPr>
              <a:t>database table</a:t>
            </a:r>
            <a:r>
              <a:rPr lang="en-US" dirty="0" smtClean="0"/>
              <a:t> at the cost of slower writes and the use of more storage space. Indices can be created using one or more </a:t>
            </a:r>
            <a:r>
              <a:rPr lang="en-US" dirty="0" smtClean="0">
                <a:hlinkClick r:id="rId5" tooltip="Column (database)"/>
              </a:rPr>
              <a:t>columns of a database table</a:t>
            </a:r>
            <a:r>
              <a:rPr lang="en-US" dirty="0" smtClean="0"/>
              <a:t>, providing the basis for both rapid random </a:t>
            </a:r>
            <a:r>
              <a:rPr lang="en-US" dirty="0" smtClean="0">
                <a:hlinkClick r:id="rId6" tooltip="Lookup"/>
              </a:rPr>
              <a:t>lookups</a:t>
            </a:r>
            <a:r>
              <a:rPr lang="en-US" dirty="0" smtClean="0"/>
              <a:t> and efficient access of ordered records.</a:t>
            </a:r>
          </a:p>
          <a:p>
            <a:pPr>
              <a:buNone/>
            </a:pPr>
            <a:endParaRPr lang="en-US" dirty="0" smtClean="0"/>
          </a:p>
          <a:p>
            <a:r>
              <a:rPr lang="en-US" sz="1200" kern="1200" dirty="0" smtClean="0">
                <a:solidFill>
                  <a:schemeClr val="tx1"/>
                </a:solidFill>
                <a:latin typeface="+mn-lt"/>
                <a:ea typeface="+mn-ea"/>
                <a:cs typeface="+mn-cs"/>
              </a:rPr>
              <a:t>Put simply, database indexes help speed up retrieval of data. The other great benefit of indexes is that your server doesn’t have to work as hard to get the data. They are much the same as book indexes, providing the database with quick jump points on where to find the full reference (or to find the database row).</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D6CD42C-D69A-4DD4-9220-6C85A7727F56}"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dirty="0" smtClean="0">
                <a:solidFill>
                  <a:srgbClr val="000000"/>
                </a:solidFill>
              </a:rPr>
              <a:t>Different criteria are used in evaluating and selecting journal titles, other materials and articles</a:t>
            </a:r>
            <a:endParaRPr lang="en-US" dirty="0"/>
          </a:p>
        </p:txBody>
      </p:sp>
      <p:sp>
        <p:nvSpPr>
          <p:cNvPr id="4" name="Slide Number Placeholder 3"/>
          <p:cNvSpPr>
            <a:spLocks noGrp="1"/>
          </p:cNvSpPr>
          <p:nvPr>
            <p:ph type="sldNum" sz="quarter" idx="10"/>
          </p:nvPr>
        </p:nvSpPr>
        <p:spPr/>
        <p:txBody>
          <a:bodyPr/>
          <a:lstStyle/>
          <a:p>
            <a:fld id="{1D6CD42C-D69A-4DD4-9220-6C85A7727F56}"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1F8FE5F-A74C-4D6B-8CDC-75247DF1A166}" type="datetimeFigureOut">
              <a:rPr lang="en-US" smtClean="0"/>
              <a:pPr/>
              <a:t>4/11/2013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8ABB93D-F89D-42FE-BA60-BBD54D8CC89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F8FE5F-A74C-4D6B-8CDC-75247DF1A166}" type="datetimeFigureOut">
              <a:rPr lang="en-US" smtClean="0"/>
              <a:pPr/>
              <a:t>4/11/2013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ABB93D-F89D-42FE-BA60-BBD54D8CC8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F8FE5F-A74C-4D6B-8CDC-75247DF1A166}" type="datetimeFigureOut">
              <a:rPr lang="en-US" smtClean="0"/>
              <a:pPr/>
              <a:t>4/11/2013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ABB93D-F89D-42FE-BA60-BBD54D8CC8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F8FE5F-A74C-4D6B-8CDC-75247DF1A166}" type="datetimeFigureOut">
              <a:rPr lang="en-US" smtClean="0"/>
              <a:pPr/>
              <a:t>4/11/2013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ABB93D-F89D-42FE-BA60-BBD54D8CC8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1F8FE5F-A74C-4D6B-8CDC-75247DF1A166}" type="datetimeFigureOut">
              <a:rPr lang="en-US" smtClean="0"/>
              <a:pPr/>
              <a:t>4/11/2013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ABB93D-F89D-42FE-BA60-BBD54D8CC89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1F8FE5F-A74C-4D6B-8CDC-75247DF1A166}" type="datetimeFigureOut">
              <a:rPr lang="en-US" smtClean="0"/>
              <a:pPr/>
              <a:t>4/11/2013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ABB93D-F89D-42FE-BA60-BBD54D8CC8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1F8FE5F-A74C-4D6B-8CDC-75247DF1A166}" type="datetimeFigureOut">
              <a:rPr lang="en-US" smtClean="0"/>
              <a:pPr/>
              <a:t>4/11/2013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ABB93D-F89D-42FE-BA60-BBD54D8CC8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1F8FE5F-A74C-4D6B-8CDC-75247DF1A166}" type="datetimeFigureOut">
              <a:rPr lang="en-US" smtClean="0"/>
              <a:pPr/>
              <a:t>4/11/2013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ABB93D-F89D-42FE-BA60-BBD54D8CC8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F8FE5F-A74C-4D6B-8CDC-75247DF1A166}" type="datetimeFigureOut">
              <a:rPr lang="en-US" smtClean="0"/>
              <a:pPr/>
              <a:t>4/11/2013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ABB93D-F89D-42FE-BA60-BBD54D8CC8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1F8FE5F-A74C-4D6B-8CDC-75247DF1A166}" type="datetimeFigureOut">
              <a:rPr lang="en-US" smtClean="0"/>
              <a:pPr/>
              <a:t>4/11/2013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ABB93D-F89D-42FE-BA60-BBD54D8CC89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1F8FE5F-A74C-4D6B-8CDC-75247DF1A166}" type="datetimeFigureOut">
              <a:rPr lang="en-US" smtClean="0"/>
              <a:pPr/>
              <a:t>4/11/2013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8ABB93D-F89D-42FE-BA60-BBD54D8CC89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1F8FE5F-A74C-4D6B-8CDC-75247DF1A166}" type="datetimeFigureOut">
              <a:rPr lang="en-US" smtClean="0"/>
              <a:pPr/>
              <a:t>4/11/2013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8ABB93D-F89D-42FE-BA60-BBD54D8CC89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
            <a:ext cx="8382000" cy="1470025"/>
          </a:xfrm>
        </p:spPr>
        <p:txBody>
          <a:bodyPr/>
          <a:lstStyle/>
          <a:p>
            <a:r>
              <a:rPr lang="en-US" sz="4000" b="1" i="0" dirty="0" smtClean="0">
                <a:solidFill>
                  <a:schemeClr val="tx2"/>
                </a:solidFill>
                <a:latin typeface="Tahoma" pitchFamily="34" charset="0"/>
                <a:cs typeface="Tahoma" pitchFamily="34" charset="0"/>
              </a:rPr>
              <a:t>Local Index Databases </a:t>
            </a:r>
            <a:endParaRPr lang="en-US" sz="4000" b="1" dirty="0">
              <a:solidFill>
                <a:schemeClr val="tx2"/>
              </a:solidFill>
              <a:latin typeface="Tahoma" pitchFamily="34" charset="0"/>
              <a:cs typeface="Tahoma" pitchFamily="34" charset="0"/>
            </a:endParaRPr>
          </a:p>
        </p:txBody>
      </p:sp>
      <p:sp>
        <p:nvSpPr>
          <p:cNvPr id="3" name="Subtitle 2"/>
          <p:cNvSpPr>
            <a:spLocks noGrp="1"/>
          </p:cNvSpPr>
          <p:nvPr>
            <p:ph type="subTitle" idx="1"/>
          </p:nvPr>
        </p:nvSpPr>
        <p:spPr/>
        <p:txBody>
          <a:bodyPr>
            <a:normAutofit fontScale="85000" lnSpcReduction="20000"/>
          </a:bodyPr>
          <a:lstStyle/>
          <a:p>
            <a:pPr>
              <a:defRPr/>
            </a:pPr>
            <a:r>
              <a:rPr lang="en-US" sz="2600" b="1" dirty="0" smtClean="0">
                <a:solidFill>
                  <a:schemeClr val="tx2"/>
                </a:solidFill>
                <a:latin typeface="Tahoma" pitchFamily="34" charset="0"/>
                <a:cs typeface="Tahoma" pitchFamily="34" charset="0"/>
              </a:rPr>
              <a:t>Ma. Theresa B. Villanueva</a:t>
            </a:r>
          </a:p>
          <a:p>
            <a:pPr>
              <a:defRPr/>
            </a:pPr>
            <a:r>
              <a:rPr lang="en-US" sz="2600" b="1" dirty="0" smtClean="0">
                <a:solidFill>
                  <a:schemeClr val="tx2"/>
                </a:solidFill>
                <a:latin typeface="Tahoma" pitchFamily="34" charset="0"/>
                <a:cs typeface="Tahoma" pitchFamily="34" charset="0"/>
              </a:rPr>
              <a:t>Head, Microforms and Digital Resource Center</a:t>
            </a:r>
          </a:p>
          <a:p>
            <a:pPr>
              <a:defRPr/>
            </a:pPr>
            <a:r>
              <a:rPr lang="en-US" sz="2600" b="1" dirty="0" smtClean="0">
                <a:solidFill>
                  <a:schemeClr val="tx2"/>
                </a:solidFill>
                <a:latin typeface="Tahoma" pitchFamily="34" charset="0"/>
                <a:cs typeface="Tahoma" pitchFamily="34" charset="0"/>
              </a:rPr>
              <a:t>Rizal Library, </a:t>
            </a:r>
            <a:r>
              <a:rPr lang="en-US" sz="2600" b="1" dirty="0" err="1" smtClean="0">
                <a:solidFill>
                  <a:schemeClr val="tx2"/>
                </a:solidFill>
                <a:latin typeface="Tahoma" pitchFamily="34" charset="0"/>
                <a:cs typeface="Tahoma" pitchFamily="34" charset="0"/>
              </a:rPr>
              <a:t>Ateneo</a:t>
            </a:r>
            <a:r>
              <a:rPr lang="en-US" sz="2600" b="1" dirty="0" smtClean="0">
                <a:solidFill>
                  <a:schemeClr val="tx2"/>
                </a:solidFill>
                <a:latin typeface="Tahoma" pitchFamily="34" charset="0"/>
                <a:cs typeface="Tahoma" pitchFamily="34" charset="0"/>
              </a:rPr>
              <a:t> de Manila University</a:t>
            </a:r>
          </a:p>
          <a:p>
            <a:pPr>
              <a:defRPr/>
            </a:pPr>
            <a:r>
              <a:rPr lang="en-US" sz="2600" b="1" dirty="0" smtClean="0">
                <a:solidFill>
                  <a:schemeClr val="tx2"/>
                </a:solidFill>
                <a:latin typeface="Tahoma" pitchFamily="34" charset="0"/>
                <a:cs typeface="Tahoma" pitchFamily="34" charset="0"/>
              </a:rPr>
              <a:t>April 15-16, 2013 </a:t>
            </a:r>
          </a:p>
          <a:p>
            <a:pPr>
              <a:defRPr/>
            </a:pPr>
            <a:r>
              <a:rPr lang="en-US" sz="2600" b="1" dirty="0" err="1" smtClean="0">
                <a:solidFill>
                  <a:schemeClr val="tx2"/>
                </a:solidFill>
                <a:latin typeface="Tahoma" pitchFamily="34" charset="0"/>
                <a:cs typeface="Tahoma" pitchFamily="34" charset="0"/>
              </a:rPr>
              <a:t>Ateneo</a:t>
            </a:r>
            <a:r>
              <a:rPr lang="en-US" sz="2600" b="1" dirty="0" smtClean="0">
                <a:solidFill>
                  <a:schemeClr val="tx2"/>
                </a:solidFill>
                <a:latin typeface="Tahoma" pitchFamily="34" charset="0"/>
                <a:cs typeface="Tahoma" pitchFamily="34" charset="0"/>
              </a:rPr>
              <a:t> de Naga University</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heckerboard(across)">
                                      <p:cBhvr>
                                        <p:cTn id="10" dur="500"/>
                                        <p:tgtEl>
                                          <p:spTgt spid="3">
                                            <p:txEl>
                                              <p:pRg st="0" end="0"/>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checkerboard(across)">
                                      <p:cBhvr>
                                        <p:cTn id="13" dur="500"/>
                                        <p:tgtEl>
                                          <p:spTgt spid="3">
                                            <p:txEl>
                                              <p:pRg st="1" end="1"/>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checkerboard(across)">
                                      <p:cBhvr>
                                        <p:cTn id="16" dur="500"/>
                                        <p:tgtEl>
                                          <p:spTgt spid="3">
                                            <p:txEl>
                                              <p:pRg st="2" end="2"/>
                                            </p:txEl>
                                          </p:spTgt>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checkerboard(across)">
                                      <p:cBhvr>
                                        <p:cTn id="19" dur="500"/>
                                        <p:tgtEl>
                                          <p:spTgt spid="3">
                                            <p:txEl>
                                              <p:pRg st="3" end="3"/>
                                            </p:txEl>
                                          </p:spTgt>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96112"/>
          </a:xfrm>
        </p:spPr>
        <p:txBody>
          <a:bodyPr>
            <a:noAutofit/>
          </a:bodyPr>
          <a:lstStyle/>
          <a:p>
            <a:pPr marL="674688" indent="-674688">
              <a:tabLst>
                <a:tab pos="676275" algn="l"/>
                <a:tab pos="788988" algn="l"/>
                <a:tab pos="1246188" algn="l"/>
                <a:tab pos="1703388" algn="l"/>
                <a:tab pos="2160588" algn="l"/>
                <a:tab pos="2617788" algn="l"/>
                <a:tab pos="3074988" algn="l"/>
                <a:tab pos="3532188" algn="l"/>
                <a:tab pos="3989388" algn="l"/>
                <a:tab pos="4446588" algn="l"/>
                <a:tab pos="4903788" algn="l"/>
                <a:tab pos="5360988" algn="l"/>
                <a:tab pos="5818188" algn="l"/>
                <a:tab pos="6275388" algn="l"/>
                <a:tab pos="6732588" algn="l"/>
                <a:tab pos="7189788" algn="l"/>
                <a:tab pos="7646988" algn="l"/>
                <a:tab pos="8104188" algn="l"/>
                <a:tab pos="8561388" algn="l"/>
                <a:tab pos="9018588" algn="l"/>
                <a:tab pos="9475788" algn="l"/>
              </a:tabLst>
            </a:pPr>
            <a:r>
              <a:rPr lang="en-US" sz="2400" b="1" dirty="0" smtClean="0">
                <a:solidFill>
                  <a:srgbClr val="000000"/>
                </a:solidFill>
                <a:latin typeface="Tahoma" pitchFamily="34" charset="0"/>
                <a:cs typeface="Tahoma" pitchFamily="34" charset="0"/>
              </a:rPr>
              <a:t>1. </a:t>
            </a:r>
            <a:r>
              <a:rPr lang="en-US" sz="2400" b="1" dirty="0" smtClean="0">
                <a:solidFill>
                  <a:srgbClr val="000000"/>
                </a:solidFill>
                <a:latin typeface="Tahoma" pitchFamily="34" charset="0"/>
                <a:cs typeface="Tahoma" pitchFamily="34" charset="0"/>
              </a:rPr>
              <a:t>Evaluation and selection of materials/articles to be indexed</a:t>
            </a:r>
            <a:endParaRPr lang="en-US" sz="2400" b="1" dirty="0" smtClean="0">
              <a:solidFill>
                <a:srgbClr val="000000"/>
              </a:solidFill>
              <a:latin typeface="Tahoma" pitchFamily="34" charset="0"/>
              <a:cs typeface="Tahoma" pitchFamily="34" charset="0"/>
            </a:endParaRPr>
          </a:p>
        </p:txBody>
      </p:sp>
      <p:sp>
        <p:nvSpPr>
          <p:cNvPr id="3" name="Content Placeholder 2"/>
          <p:cNvSpPr>
            <a:spLocks noGrp="1"/>
          </p:cNvSpPr>
          <p:nvPr>
            <p:ph idx="1"/>
          </p:nvPr>
        </p:nvSpPr>
        <p:spPr>
          <a:xfrm>
            <a:off x="304800" y="1524000"/>
            <a:ext cx="8839200" cy="5181600"/>
          </a:xfrm>
        </p:spPr>
        <p:txBody>
          <a:bodyPr>
            <a:noAutofit/>
          </a:bodyPr>
          <a:lstStyle/>
          <a:p>
            <a:pPr marL="674688" indent="-674688">
              <a:buNone/>
              <a:tabLst>
                <a:tab pos="676275" algn="l"/>
                <a:tab pos="788988" algn="l"/>
                <a:tab pos="1246188" algn="l"/>
                <a:tab pos="1703388" algn="l"/>
                <a:tab pos="2160588" algn="l"/>
                <a:tab pos="2617788" algn="l"/>
                <a:tab pos="3074988" algn="l"/>
                <a:tab pos="3532188" algn="l"/>
                <a:tab pos="3989388" algn="l"/>
                <a:tab pos="4446588" algn="l"/>
                <a:tab pos="4903788" algn="l"/>
                <a:tab pos="5360988" algn="l"/>
                <a:tab pos="5818188" algn="l"/>
                <a:tab pos="6275388" algn="l"/>
                <a:tab pos="6732588" algn="l"/>
                <a:tab pos="7189788" algn="l"/>
                <a:tab pos="7646988" algn="l"/>
                <a:tab pos="8104188" algn="l"/>
                <a:tab pos="8561388" algn="l"/>
                <a:tab pos="9018588" algn="l"/>
                <a:tab pos="9475788" algn="l"/>
              </a:tabLst>
            </a:pPr>
            <a:r>
              <a:rPr lang="en-US" sz="2400" b="1" dirty="0" smtClean="0">
                <a:solidFill>
                  <a:srgbClr val="000000"/>
                </a:solidFill>
              </a:rPr>
              <a:t>a</a:t>
            </a:r>
            <a:r>
              <a:rPr lang="en-US" sz="2400" b="1" dirty="0" smtClean="0">
                <a:solidFill>
                  <a:srgbClr val="000000"/>
                </a:solidFill>
                <a:latin typeface="Tahoma" pitchFamily="34" charset="0"/>
                <a:cs typeface="Tahoma" pitchFamily="34" charset="0"/>
              </a:rPr>
              <a:t>.</a:t>
            </a:r>
            <a:r>
              <a:rPr lang="en-US" sz="2400" dirty="0" smtClean="0">
                <a:solidFill>
                  <a:srgbClr val="000000"/>
                </a:solidFill>
                <a:latin typeface="Tahoma" pitchFamily="34" charset="0"/>
                <a:cs typeface="Tahoma" pitchFamily="34" charset="0"/>
              </a:rPr>
              <a:t> </a:t>
            </a:r>
            <a:r>
              <a:rPr lang="en-US" sz="2400" b="1" dirty="0" smtClean="0">
                <a:solidFill>
                  <a:srgbClr val="000000"/>
                </a:solidFill>
                <a:latin typeface="Tahoma" pitchFamily="34" charset="0"/>
                <a:cs typeface="Tahoma" pitchFamily="34" charset="0"/>
              </a:rPr>
              <a:t>Different criteria are used in evaluating and selecting journal titles, other materials and articles</a:t>
            </a:r>
            <a:endParaRPr lang="en-US" sz="2400" dirty="0" smtClean="0">
              <a:latin typeface="Tahoma" pitchFamily="34" charset="0"/>
              <a:cs typeface="Tahoma" pitchFamily="34" charset="0"/>
            </a:endParaRPr>
          </a:p>
          <a:p>
            <a:pPr marL="674688" indent="-674688">
              <a:buNone/>
              <a:tabLst>
                <a:tab pos="676275" algn="l"/>
                <a:tab pos="788988" algn="l"/>
                <a:tab pos="1246188" algn="l"/>
                <a:tab pos="1703388" algn="l"/>
                <a:tab pos="2160588" algn="l"/>
                <a:tab pos="2617788" algn="l"/>
                <a:tab pos="3074988" algn="l"/>
                <a:tab pos="3532188" algn="l"/>
                <a:tab pos="3989388" algn="l"/>
                <a:tab pos="4446588" algn="l"/>
                <a:tab pos="4903788" algn="l"/>
                <a:tab pos="5360988" algn="l"/>
                <a:tab pos="5818188" algn="l"/>
                <a:tab pos="6275388" algn="l"/>
                <a:tab pos="6732588" algn="l"/>
                <a:tab pos="7189788" algn="l"/>
                <a:tab pos="7646988" algn="l"/>
                <a:tab pos="8104188" algn="l"/>
                <a:tab pos="8561388" algn="l"/>
                <a:tab pos="9018588" algn="l"/>
                <a:tab pos="9475788" algn="l"/>
              </a:tabLst>
            </a:pPr>
            <a:endParaRPr lang="en-US" sz="800" dirty="0" smtClean="0">
              <a:solidFill>
                <a:srgbClr val="000000"/>
              </a:solidFill>
              <a:latin typeface="Tahoma" pitchFamily="34" charset="0"/>
              <a:cs typeface="Tahoma" pitchFamily="34" charset="0"/>
            </a:endParaRPr>
          </a:p>
          <a:p>
            <a:pPr marL="674688" indent="-674688">
              <a:buFont typeface="Times New Roman" pitchFamily="18" charset="0"/>
              <a:buChar char="•"/>
              <a:tabLst>
                <a:tab pos="676275" algn="l"/>
                <a:tab pos="788988" algn="l"/>
                <a:tab pos="1246188" algn="l"/>
                <a:tab pos="1703388" algn="l"/>
                <a:tab pos="2160588" algn="l"/>
                <a:tab pos="2617788" algn="l"/>
                <a:tab pos="3074988" algn="l"/>
                <a:tab pos="3532188" algn="l"/>
                <a:tab pos="3989388" algn="l"/>
                <a:tab pos="4446588" algn="l"/>
                <a:tab pos="4903788" algn="l"/>
                <a:tab pos="5360988" algn="l"/>
                <a:tab pos="5818188" algn="l"/>
                <a:tab pos="6275388" algn="l"/>
                <a:tab pos="6732588" algn="l"/>
                <a:tab pos="7189788" algn="l"/>
                <a:tab pos="7646988" algn="l"/>
                <a:tab pos="8104188" algn="l"/>
                <a:tab pos="8561388" algn="l"/>
                <a:tab pos="9018588" algn="l"/>
                <a:tab pos="9475788" algn="l"/>
              </a:tabLst>
            </a:pPr>
            <a:r>
              <a:rPr lang="en-US" sz="2400" dirty="0" smtClean="0">
                <a:solidFill>
                  <a:srgbClr val="000000"/>
                </a:solidFill>
                <a:latin typeface="Tahoma" pitchFamily="34" charset="0"/>
                <a:cs typeface="Tahoma" pitchFamily="34" charset="0"/>
              </a:rPr>
              <a:t>Discipline/subject </a:t>
            </a:r>
            <a:r>
              <a:rPr lang="en-US" sz="2400" dirty="0" smtClean="0">
                <a:solidFill>
                  <a:srgbClr val="000000"/>
                </a:solidFill>
                <a:latin typeface="Tahoma" pitchFamily="34" charset="0"/>
                <a:cs typeface="Tahoma" pitchFamily="34" charset="0"/>
              </a:rPr>
              <a:t>areas covered</a:t>
            </a:r>
          </a:p>
          <a:p>
            <a:pPr marL="674688" indent="-674688">
              <a:buFont typeface="Times New Roman" pitchFamily="18" charset="0"/>
              <a:buChar char="•"/>
              <a:tabLst>
                <a:tab pos="676275" algn="l"/>
                <a:tab pos="788988" algn="l"/>
                <a:tab pos="1246188" algn="l"/>
                <a:tab pos="1703388" algn="l"/>
                <a:tab pos="2160588" algn="l"/>
                <a:tab pos="2617788" algn="l"/>
                <a:tab pos="3074988" algn="l"/>
                <a:tab pos="3532188" algn="l"/>
                <a:tab pos="3989388" algn="l"/>
                <a:tab pos="4446588" algn="l"/>
                <a:tab pos="4903788" algn="l"/>
                <a:tab pos="5360988" algn="l"/>
                <a:tab pos="5818188" algn="l"/>
                <a:tab pos="6275388" algn="l"/>
                <a:tab pos="6732588" algn="l"/>
                <a:tab pos="7189788" algn="l"/>
                <a:tab pos="7646988" algn="l"/>
                <a:tab pos="8104188" algn="l"/>
                <a:tab pos="8561388" algn="l"/>
                <a:tab pos="9018588" algn="l"/>
                <a:tab pos="9475788" algn="l"/>
              </a:tabLst>
            </a:pPr>
            <a:r>
              <a:rPr lang="en-US" sz="2400" dirty="0" smtClean="0">
                <a:solidFill>
                  <a:srgbClr val="000000"/>
                </a:solidFill>
                <a:latin typeface="Tahoma" pitchFamily="34" charset="0"/>
                <a:cs typeface="Tahoma" pitchFamily="34" charset="0"/>
              </a:rPr>
              <a:t>Regularly published in the Philippines or abroad</a:t>
            </a:r>
          </a:p>
          <a:p>
            <a:pPr marL="674688" indent="-674688">
              <a:buFont typeface="Times New Roman" pitchFamily="18" charset="0"/>
              <a:buChar char="•"/>
              <a:tabLst>
                <a:tab pos="676275" algn="l"/>
                <a:tab pos="788988" algn="l"/>
                <a:tab pos="1246188" algn="l"/>
                <a:tab pos="1703388" algn="l"/>
                <a:tab pos="2160588" algn="l"/>
                <a:tab pos="2617788" algn="l"/>
                <a:tab pos="3074988" algn="l"/>
                <a:tab pos="3532188" algn="l"/>
                <a:tab pos="3989388" algn="l"/>
                <a:tab pos="4446588" algn="l"/>
                <a:tab pos="4903788" algn="l"/>
                <a:tab pos="5360988" algn="l"/>
                <a:tab pos="5818188" algn="l"/>
                <a:tab pos="6275388" algn="l"/>
                <a:tab pos="6732588" algn="l"/>
                <a:tab pos="7189788" algn="l"/>
                <a:tab pos="7646988" algn="l"/>
                <a:tab pos="8104188" algn="l"/>
                <a:tab pos="8561388" algn="l"/>
                <a:tab pos="9018588" algn="l"/>
                <a:tab pos="9475788" algn="l"/>
              </a:tabLst>
            </a:pPr>
            <a:r>
              <a:rPr lang="en-US" sz="2400" dirty="0" smtClean="0">
                <a:solidFill>
                  <a:srgbClr val="000000"/>
                </a:solidFill>
                <a:latin typeface="Tahoma" pitchFamily="34" charset="0"/>
                <a:cs typeface="Tahoma" pitchFamily="34" charset="0"/>
              </a:rPr>
              <a:t>Contain articles written by Filipinos and about the Philippines</a:t>
            </a:r>
          </a:p>
          <a:p>
            <a:pPr marL="674688" indent="-674688">
              <a:buFont typeface="Times New Roman" pitchFamily="18" charset="0"/>
              <a:buChar char="•"/>
              <a:tabLst>
                <a:tab pos="676275" algn="l"/>
                <a:tab pos="788988" algn="l"/>
                <a:tab pos="1246188" algn="l"/>
                <a:tab pos="1703388" algn="l"/>
                <a:tab pos="2160588" algn="l"/>
                <a:tab pos="2617788" algn="l"/>
                <a:tab pos="3074988" algn="l"/>
                <a:tab pos="3532188" algn="l"/>
                <a:tab pos="3989388" algn="l"/>
                <a:tab pos="4446588" algn="l"/>
                <a:tab pos="4903788" algn="l"/>
                <a:tab pos="5360988" algn="l"/>
                <a:tab pos="5818188" algn="l"/>
                <a:tab pos="6275388" algn="l"/>
                <a:tab pos="6732588" algn="l"/>
                <a:tab pos="7189788" algn="l"/>
                <a:tab pos="7646988" algn="l"/>
                <a:tab pos="8104188" algn="l"/>
                <a:tab pos="8561388" algn="l"/>
                <a:tab pos="9018588" algn="l"/>
                <a:tab pos="9475788" algn="l"/>
              </a:tabLst>
            </a:pPr>
            <a:r>
              <a:rPr lang="en-US" sz="2400" dirty="0" smtClean="0">
                <a:solidFill>
                  <a:srgbClr val="000000"/>
                </a:solidFill>
                <a:latin typeface="Tahoma" pitchFamily="34" charset="0"/>
                <a:cs typeface="Tahoma" pitchFamily="34" charset="0"/>
              </a:rPr>
              <a:t>Of high quality and of permanent research value</a:t>
            </a:r>
          </a:p>
          <a:p>
            <a:pPr marL="674688" indent="-674688">
              <a:buFont typeface="Times New Roman" pitchFamily="18" charset="0"/>
              <a:buChar char="•"/>
              <a:tabLst>
                <a:tab pos="676275" algn="l"/>
                <a:tab pos="788988" algn="l"/>
                <a:tab pos="1246188" algn="l"/>
                <a:tab pos="1703388" algn="l"/>
                <a:tab pos="2160588" algn="l"/>
                <a:tab pos="2617788" algn="l"/>
                <a:tab pos="3074988" algn="l"/>
                <a:tab pos="3532188" algn="l"/>
                <a:tab pos="3989388" algn="l"/>
                <a:tab pos="4446588" algn="l"/>
                <a:tab pos="4903788" algn="l"/>
                <a:tab pos="5360988" algn="l"/>
                <a:tab pos="5818188" algn="l"/>
                <a:tab pos="6275388" algn="l"/>
                <a:tab pos="6732588" algn="l"/>
                <a:tab pos="7189788" algn="l"/>
                <a:tab pos="7646988" algn="l"/>
                <a:tab pos="8104188" algn="l"/>
                <a:tab pos="8561388" algn="l"/>
                <a:tab pos="9018588" algn="l"/>
                <a:tab pos="9475788" algn="l"/>
              </a:tabLst>
            </a:pPr>
            <a:r>
              <a:rPr lang="en-US" sz="2400" dirty="0" smtClean="0">
                <a:solidFill>
                  <a:srgbClr val="000000"/>
                </a:solidFill>
                <a:latin typeface="Tahoma" pitchFamily="34" charset="0"/>
                <a:cs typeface="Tahoma" pitchFamily="34" charset="0"/>
              </a:rPr>
              <a:t>Journal titles not indexed by other institutions</a:t>
            </a:r>
          </a:p>
          <a:p>
            <a:pPr marL="674688" indent="-674688">
              <a:buFont typeface="Times New Roman" pitchFamily="18" charset="0"/>
              <a:buChar char="•"/>
              <a:tabLst>
                <a:tab pos="676275" algn="l"/>
                <a:tab pos="788988" algn="l"/>
                <a:tab pos="1246188" algn="l"/>
                <a:tab pos="1703388" algn="l"/>
                <a:tab pos="2160588" algn="l"/>
                <a:tab pos="2617788" algn="l"/>
                <a:tab pos="3074988" algn="l"/>
                <a:tab pos="3532188" algn="l"/>
                <a:tab pos="3989388" algn="l"/>
                <a:tab pos="4446588" algn="l"/>
                <a:tab pos="4903788" algn="l"/>
                <a:tab pos="5360988" algn="l"/>
                <a:tab pos="5818188" algn="l"/>
                <a:tab pos="6275388" algn="l"/>
                <a:tab pos="6732588" algn="l"/>
                <a:tab pos="7189788" algn="l"/>
                <a:tab pos="7646988" algn="l"/>
                <a:tab pos="8104188" algn="l"/>
                <a:tab pos="8561388" algn="l"/>
                <a:tab pos="9018588" algn="l"/>
                <a:tab pos="9475788" algn="l"/>
              </a:tabLst>
            </a:pPr>
            <a:r>
              <a:rPr lang="en-US" sz="2400" dirty="0" smtClean="0">
                <a:solidFill>
                  <a:srgbClr val="000000"/>
                </a:solidFill>
                <a:latin typeface="Tahoma" pitchFamily="34" charset="0"/>
                <a:cs typeface="Tahoma" pitchFamily="34" charset="0"/>
              </a:rPr>
              <a:t>Relevant to the curriculum of the university or based on the information needs of users</a:t>
            </a:r>
          </a:p>
          <a:p>
            <a:pPr marL="674688" indent="-674688">
              <a:buFont typeface="Times New Roman" pitchFamily="18" charset="0"/>
              <a:buChar char="•"/>
              <a:tabLst>
                <a:tab pos="676275" algn="l"/>
                <a:tab pos="788988" algn="l"/>
                <a:tab pos="1246188" algn="l"/>
                <a:tab pos="1703388" algn="l"/>
                <a:tab pos="2160588" algn="l"/>
                <a:tab pos="2617788" algn="l"/>
                <a:tab pos="3074988" algn="l"/>
                <a:tab pos="3532188" algn="l"/>
                <a:tab pos="3989388" algn="l"/>
                <a:tab pos="4446588" algn="l"/>
                <a:tab pos="4903788" algn="l"/>
                <a:tab pos="5360988" algn="l"/>
                <a:tab pos="5818188" algn="l"/>
                <a:tab pos="6275388" algn="l"/>
                <a:tab pos="6732588" algn="l"/>
                <a:tab pos="7189788" algn="l"/>
                <a:tab pos="7646988" algn="l"/>
                <a:tab pos="8104188" algn="l"/>
                <a:tab pos="8561388" algn="l"/>
                <a:tab pos="9018588" algn="l"/>
                <a:tab pos="9475788" algn="l"/>
              </a:tabLst>
            </a:pPr>
            <a:r>
              <a:rPr lang="en-US" sz="2400" dirty="0" smtClean="0">
                <a:solidFill>
                  <a:srgbClr val="000000"/>
                </a:solidFill>
                <a:latin typeface="Tahoma" pitchFamily="34" charset="0"/>
                <a:cs typeface="Tahoma" pitchFamily="34" charset="0"/>
              </a:rPr>
              <a:t>Peer-reviewed internally or externally</a:t>
            </a:r>
          </a:p>
          <a:p>
            <a:pPr marL="674688" indent="-674688">
              <a:buFont typeface="Times New Roman" pitchFamily="18" charset="0"/>
              <a:buChar char="•"/>
              <a:tabLst>
                <a:tab pos="676275" algn="l"/>
                <a:tab pos="788988" algn="l"/>
                <a:tab pos="1246188" algn="l"/>
                <a:tab pos="1703388" algn="l"/>
                <a:tab pos="2160588" algn="l"/>
                <a:tab pos="2617788" algn="l"/>
                <a:tab pos="3074988" algn="l"/>
                <a:tab pos="3532188" algn="l"/>
                <a:tab pos="3989388" algn="l"/>
                <a:tab pos="4446588" algn="l"/>
                <a:tab pos="4903788" algn="l"/>
                <a:tab pos="5360988" algn="l"/>
                <a:tab pos="5818188" algn="l"/>
                <a:tab pos="6275388" algn="l"/>
                <a:tab pos="6732588" algn="l"/>
                <a:tab pos="7189788" algn="l"/>
                <a:tab pos="7646988" algn="l"/>
                <a:tab pos="8104188" algn="l"/>
                <a:tab pos="8561388" algn="l"/>
                <a:tab pos="9018588" algn="l"/>
                <a:tab pos="9475788" algn="l"/>
              </a:tabLst>
            </a:pPr>
            <a:r>
              <a:rPr lang="en-US" sz="2400" dirty="0" smtClean="0">
                <a:solidFill>
                  <a:srgbClr val="000000"/>
                </a:solidFill>
                <a:latin typeface="Tahoma" pitchFamily="34" charset="0"/>
                <a:cs typeface="Tahoma" pitchFamily="34" charset="0"/>
              </a:rPr>
              <a:t>Have abstracts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dissolve">
                                      <p:cBhvr>
                                        <p:cTn id="11" dur="1000"/>
                                        <p:tgtEl>
                                          <p:spTgt spid="3">
                                            <p:txEl>
                                              <p:pRg st="2" end="2"/>
                                            </p:txEl>
                                          </p:spTgt>
                                        </p:tgtEl>
                                      </p:cBhvr>
                                    </p:animEffect>
                                  </p:childTnLst>
                                </p:cTn>
                              </p:par>
                            </p:childTnLst>
                          </p:cTn>
                        </p:par>
                        <p:par>
                          <p:cTn id="12" fill="hold">
                            <p:stCondLst>
                              <p:cond delay="1500"/>
                            </p:stCondLst>
                            <p:childTnLst>
                              <p:par>
                                <p:cTn id="13" presetID="9"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dissolve">
                                      <p:cBhvr>
                                        <p:cTn id="15" dur="1000"/>
                                        <p:tgtEl>
                                          <p:spTgt spid="3">
                                            <p:txEl>
                                              <p:pRg st="0" end="0"/>
                                            </p:txEl>
                                          </p:spTgt>
                                        </p:tgtEl>
                                      </p:cBhvr>
                                    </p:animEffect>
                                  </p:childTnLst>
                                </p:cTn>
                              </p:par>
                            </p:childTnLst>
                          </p:cTn>
                        </p:par>
                        <p:par>
                          <p:cTn id="16" fill="hold">
                            <p:stCondLst>
                              <p:cond delay="2500"/>
                            </p:stCondLst>
                            <p:childTnLst>
                              <p:par>
                                <p:cTn id="17" presetID="9"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1000"/>
                                        <p:tgtEl>
                                          <p:spTgt spid="3">
                                            <p:txEl>
                                              <p:pRg st="3" end="3"/>
                                            </p:txEl>
                                          </p:spTgt>
                                        </p:tgtEl>
                                      </p:cBhvr>
                                    </p:animEffect>
                                  </p:childTnLst>
                                </p:cTn>
                              </p:par>
                            </p:childTnLst>
                          </p:cTn>
                        </p:par>
                        <p:par>
                          <p:cTn id="20" fill="hold">
                            <p:stCondLst>
                              <p:cond delay="3500"/>
                            </p:stCondLst>
                            <p:childTnLst>
                              <p:par>
                                <p:cTn id="21" presetID="9"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1000"/>
                                        <p:tgtEl>
                                          <p:spTgt spid="3">
                                            <p:txEl>
                                              <p:pRg st="4" end="4"/>
                                            </p:txEl>
                                          </p:spTgt>
                                        </p:tgtEl>
                                      </p:cBhvr>
                                    </p:animEffect>
                                  </p:childTnLst>
                                </p:cTn>
                              </p:par>
                            </p:childTnLst>
                          </p:cTn>
                        </p:par>
                        <p:par>
                          <p:cTn id="24" fill="hold">
                            <p:stCondLst>
                              <p:cond delay="4500"/>
                            </p:stCondLst>
                            <p:childTnLst>
                              <p:par>
                                <p:cTn id="25" presetID="9"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1000"/>
                                        <p:tgtEl>
                                          <p:spTgt spid="3">
                                            <p:txEl>
                                              <p:pRg st="5" end="5"/>
                                            </p:txEl>
                                          </p:spTgt>
                                        </p:tgtEl>
                                      </p:cBhvr>
                                    </p:animEffect>
                                  </p:childTnLst>
                                </p:cTn>
                              </p:par>
                            </p:childTnLst>
                          </p:cTn>
                        </p:par>
                        <p:par>
                          <p:cTn id="28" fill="hold">
                            <p:stCondLst>
                              <p:cond delay="5500"/>
                            </p:stCondLst>
                            <p:childTnLst>
                              <p:par>
                                <p:cTn id="29" presetID="9" presetClass="entr" presetSubtype="0"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dissolve">
                                      <p:cBhvr>
                                        <p:cTn id="31" dur="1000"/>
                                        <p:tgtEl>
                                          <p:spTgt spid="3">
                                            <p:txEl>
                                              <p:pRg st="6" end="6"/>
                                            </p:txEl>
                                          </p:spTgt>
                                        </p:tgtEl>
                                      </p:cBhvr>
                                    </p:animEffect>
                                  </p:childTnLst>
                                </p:cTn>
                              </p:par>
                            </p:childTnLst>
                          </p:cTn>
                        </p:par>
                        <p:par>
                          <p:cTn id="32" fill="hold">
                            <p:stCondLst>
                              <p:cond delay="6500"/>
                            </p:stCondLst>
                            <p:childTnLst>
                              <p:par>
                                <p:cTn id="33" presetID="9" presetClass="entr" presetSubtype="0" fill="hold"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dissolve">
                                      <p:cBhvr>
                                        <p:cTn id="35" dur="1000"/>
                                        <p:tgtEl>
                                          <p:spTgt spid="3">
                                            <p:txEl>
                                              <p:pRg st="7" end="7"/>
                                            </p:txEl>
                                          </p:spTgt>
                                        </p:tgtEl>
                                      </p:cBhvr>
                                    </p:animEffect>
                                  </p:childTnLst>
                                </p:cTn>
                              </p:par>
                            </p:childTnLst>
                          </p:cTn>
                        </p:par>
                        <p:par>
                          <p:cTn id="36" fill="hold">
                            <p:stCondLst>
                              <p:cond delay="7500"/>
                            </p:stCondLst>
                            <p:childTnLst>
                              <p:par>
                                <p:cTn id="37" presetID="9" presetClass="entr" presetSubtype="0" fill="hold"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dissolve">
                                      <p:cBhvr>
                                        <p:cTn id="39" dur="1000"/>
                                        <p:tgtEl>
                                          <p:spTgt spid="3">
                                            <p:txEl>
                                              <p:pRg st="8" end="8"/>
                                            </p:txEl>
                                          </p:spTgt>
                                        </p:tgtEl>
                                      </p:cBhvr>
                                    </p:animEffect>
                                  </p:childTnLst>
                                </p:cTn>
                              </p:par>
                            </p:childTnLst>
                          </p:cTn>
                        </p:par>
                        <p:par>
                          <p:cTn id="40" fill="hold">
                            <p:stCondLst>
                              <p:cond delay="8500"/>
                            </p:stCondLst>
                            <p:childTnLst>
                              <p:par>
                                <p:cTn id="41" presetID="9" presetClass="entr" presetSubtype="0" fill="hold" nodeType="after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dissolve">
                                      <p:cBhvr>
                                        <p:cTn id="43"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5334000"/>
          </a:xfrm>
        </p:spPr>
        <p:txBody>
          <a:bodyPr>
            <a:normAutofit/>
          </a:bodyPr>
          <a:lstStyle/>
          <a:p>
            <a:pPr marL="674688" indent="-674688">
              <a:buNone/>
              <a:tabLst>
                <a:tab pos="676275" algn="l"/>
                <a:tab pos="788988" algn="l"/>
                <a:tab pos="1246188" algn="l"/>
                <a:tab pos="1703388" algn="l"/>
                <a:tab pos="2160588" algn="l"/>
                <a:tab pos="2617788" algn="l"/>
                <a:tab pos="3074988" algn="l"/>
                <a:tab pos="3532188" algn="l"/>
                <a:tab pos="3989388" algn="l"/>
                <a:tab pos="4446588" algn="l"/>
                <a:tab pos="4903788" algn="l"/>
                <a:tab pos="5360988" algn="l"/>
                <a:tab pos="5818188" algn="l"/>
                <a:tab pos="6275388" algn="l"/>
                <a:tab pos="6732588" algn="l"/>
                <a:tab pos="7189788" algn="l"/>
                <a:tab pos="7646988" algn="l"/>
                <a:tab pos="8104188" algn="l"/>
                <a:tab pos="8561388" algn="l"/>
                <a:tab pos="9018588" algn="l"/>
                <a:tab pos="9475788" algn="l"/>
              </a:tabLst>
            </a:pPr>
            <a:endParaRPr lang="en-US" sz="800" b="1" dirty="0" smtClean="0">
              <a:solidFill>
                <a:srgbClr val="000000"/>
              </a:solidFill>
            </a:endParaRPr>
          </a:p>
          <a:p>
            <a:pPr marL="674688" indent="-674688">
              <a:buNone/>
              <a:tabLst>
                <a:tab pos="676275" algn="l"/>
                <a:tab pos="788988" algn="l"/>
                <a:tab pos="1246188" algn="l"/>
                <a:tab pos="1703388" algn="l"/>
                <a:tab pos="2160588" algn="l"/>
                <a:tab pos="2617788" algn="l"/>
                <a:tab pos="3074988" algn="l"/>
                <a:tab pos="3532188" algn="l"/>
                <a:tab pos="3989388" algn="l"/>
                <a:tab pos="4446588" algn="l"/>
                <a:tab pos="4903788" algn="l"/>
                <a:tab pos="5360988" algn="l"/>
                <a:tab pos="5818188" algn="l"/>
                <a:tab pos="6275388" algn="l"/>
                <a:tab pos="6732588" algn="l"/>
                <a:tab pos="7189788" algn="l"/>
                <a:tab pos="7646988" algn="l"/>
                <a:tab pos="8104188" algn="l"/>
                <a:tab pos="8561388" algn="l"/>
                <a:tab pos="9018588" algn="l"/>
                <a:tab pos="9475788" algn="l"/>
              </a:tabLst>
            </a:pPr>
            <a:endParaRPr lang="en-US" sz="2800" b="1" dirty="0" smtClean="0">
              <a:solidFill>
                <a:srgbClr val="000000"/>
              </a:solidFill>
            </a:endParaRPr>
          </a:p>
          <a:p>
            <a:pPr marL="674688" indent="-674688">
              <a:buNone/>
              <a:tabLst>
                <a:tab pos="676275" algn="l"/>
                <a:tab pos="788988" algn="l"/>
                <a:tab pos="1246188" algn="l"/>
                <a:tab pos="1703388" algn="l"/>
                <a:tab pos="2160588" algn="l"/>
                <a:tab pos="2617788" algn="l"/>
                <a:tab pos="3074988" algn="l"/>
                <a:tab pos="3532188" algn="l"/>
                <a:tab pos="3989388" algn="l"/>
                <a:tab pos="4446588" algn="l"/>
                <a:tab pos="4903788" algn="l"/>
                <a:tab pos="5360988" algn="l"/>
                <a:tab pos="5818188" algn="l"/>
                <a:tab pos="6275388" algn="l"/>
                <a:tab pos="6732588" algn="l"/>
                <a:tab pos="7189788" algn="l"/>
                <a:tab pos="7646988" algn="l"/>
                <a:tab pos="8104188" algn="l"/>
                <a:tab pos="8561388" algn="l"/>
                <a:tab pos="9018588" algn="l"/>
                <a:tab pos="9475788" algn="l"/>
              </a:tabLst>
            </a:pPr>
            <a:r>
              <a:rPr lang="en-US" sz="2800" b="1" dirty="0" smtClean="0">
                <a:solidFill>
                  <a:srgbClr val="000000"/>
                </a:solidFill>
              </a:rPr>
              <a:t>	</a:t>
            </a:r>
            <a:r>
              <a:rPr lang="en-US" sz="2400" b="1" dirty="0" smtClean="0">
                <a:solidFill>
                  <a:srgbClr val="000000"/>
                </a:solidFill>
                <a:latin typeface="Tahoma" pitchFamily="34" charset="0"/>
                <a:cs typeface="Tahoma" pitchFamily="34" charset="0"/>
              </a:rPr>
              <a:t>b. </a:t>
            </a:r>
            <a:r>
              <a:rPr lang="en-US" sz="2400" b="1" dirty="0" smtClean="0">
                <a:solidFill>
                  <a:srgbClr val="000000"/>
                </a:solidFill>
                <a:latin typeface="Tahoma" pitchFamily="34" charset="0"/>
                <a:cs typeface="Tahoma" pitchFamily="34" charset="0"/>
              </a:rPr>
              <a:t>Selection </a:t>
            </a:r>
            <a:r>
              <a:rPr lang="en-US" sz="2400" b="1" dirty="0" smtClean="0">
                <a:solidFill>
                  <a:srgbClr val="000000"/>
                </a:solidFill>
                <a:latin typeface="Tahoma" pitchFamily="34" charset="0"/>
                <a:cs typeface="Tahoma" pitchFamily="34" charset="0"/>
              </a:rPr>
              <a:t>of journal titles, other materials and </a:t>
            </a:r>
            <a:r>
              <a:rPr lang="en-US" sz="2400" b="1" dirty="0" smtClean="0">
                <a:solidFill>
                  <a:srgbClr val="000000"/>
                </a:solidFill>
                <a:latin typeface="Tahoma" pitchFamily="34" charset="0"/>
                <a:cs typeface="Tahoma" pitchFamily="34" charset="0"/>
              </a:rPr>
              <a:t>    </a:t>
            </a:r>
          </a:p>
          <a:p>
            <a:pPr marL="674688" indent="-674688">
              <a:buNone/>
              <a:tabLst>
                <a:tab pos="676275" algn="l"/>
                <a:tab pos="788988" algn="l"/>
                <a:tab pos="1246188" algn="l"/>
                <a:tab pos="1703388" algn="l"/>
                <a:tab pos="2160588" algn="l"/>
                <a:tab pos="2617788" algn="l"/>
                <a:tab pos="3074988" algn="l"/>
                <a:tab pos="3532188" algn="l"/>
                <a:tab pos="3989388" algn="l"/>
                <a:tab pos="4446588" algn="l"/>
                <a:tab pos="4903788" algn="l"/>
                <a:tab pos="5360988" algn="l"/>
                <a:tab pos="5818188" algn="l"/>
                <a:tab pos="6275388" algn="l"/>
                <a:tab pos="6732588" algn="l"/>
                <a:tab pos="7189788" algn="l"/>
                <a:tab pos="7646988" algn="l"/>
                <a:tab pos="8104188" algn="l"/>
                <a:tab pos="8561388" algn="l"/>
                <a:tab pos="9018588" algn="l"/>
                <a:tab pos="9475788" algn="l"/>
              </a:tabLst>
            </a:pPr>
            <a:r>
              <a:rPr lang="en-US" sz="2400" b="1" dirty="0" smtClean="0">
                <a:solidFill>
                  <a:srgbClr val="000000"/>
                </a:solidFill>
                <a:latin typeface="Tahoma" pitchFamily="34" charset="0"/>
                <a:cs typeface="Tahoma" pitchFamily="34" charset="0"/>
              </a:rPr>
              <a:t> </a:t>
            </a:r>
            <a:r>
              <a:rPr lang="en-US" sz="2400" b="1" dirty="0" smtClean="0">
                <a:solidFill>
                  <a:srgbClr val="000000"/>
                </a:solidFill>
                <a:latin typeface="Tahoma" pitchFamily="34" charset="0"/>
                <a:cs typeface="Tahoma" pitchFamily="34" charset="0"/>
              </a:rPr>
              <a:t>           </a:t>
            </a:r>
            <a:r>
              <a:rPr lang="en-US" sz="2400" b="1" dirty="0" smtClean="0">
                <a:solidFill>
                  <a:srgbClr val="000000"/>
                </a:solidFill>
                <a:latin typeface="Tahoma" pitchFamily="34" charset="0"/>
                <a:cs typeface="Tahoma" pitchFamily="34" charset="0"/>
              </a:rPr>
              <a:t>articles </a:t>
            </a:r>
            <a:r>
              <a:rPr lang="en-US" sz="2400" b="1" dirty="0" smtClean="0">
                <a:solidFill>
                  <a:srgbClr val="000000"/>
                </a:solidFill>
                <a:latin typeface="Tahoma" pitchFamily="34" charset="0"/>
                <a:cs typeface="Tahoma" pitchFamily="34" charset="0"/>
              </a:rPr>
              <a:t>is done by different people or groups</a:t>
            </a:r>
          </a:p>
          <a:p>
            <a:pPr marL="674688" indent="-674688">
              <a:buNone/>
              <a:tabLst>
                <a:tab pos="676275" algn="l"/>
                <a:tab pos="788988" algn="l"/>
                <a:tab pos="1246188" algn="l"/>
                <a:tab pos="1703388" algn="l"/>
                <a:tab pos="2160588" algn="l"/>
                <a:tab pos="2617788" algn="l"/>
                <a:tab pos="3074988" algn="l"/>
                <a:tab pos="3532188" algn="l"/>
                <a:tab pos="3989388" algn="l"/>
                <a:tab pos="4446588" algn="l"/>
                <a:tab pos="4903788" algn="l"/>
                <a:tab pos="5360988" algn="l"/>
                <a:tab pos="5818188" algn="l"/>
                <a:tab pos="6275388" algn="l"/>
                <a:tab pos="6732588" algn="l"/>
                <a:tab pos="7189788" algn="l"/>
                <a:tab pos="7646988" algn="l"/>
                <a:tab pos="8104188" algn="l"/>
                <a:tab pos="8561388" algn="l"/>
                <a:tab pos="9018588" algn="l"/>
                <a:tab pos="9475788" algn="l"/>
              </a:tabLst>
            </a:pPr>
            <a:endParaRPr lang="en-US" sz="2400" b="1" dirty="0" smtClean="0">
              <a:solidFill>
                <a:srgbClr val="000000"/>
              </a:solidFill>
              <a:latin typeface="Tahoma" pitchFamily="34" charset="0"/>
              <a:cs typeface="Tahoma" pitchFamily="34" charset="0"/>
            </a:endParaRPr>
          </a:p>
          <a:p>
            <a:pPr marL="674688" indent="-674688">
              <a:buFont typeface="Times New Roman" pitchFamily="18" charset="0"/>
              <a:buChar char="•"/>
              <a:tabLst>
                <a:tab pos="676275" algn="l"/>
                <a:tab pos="788988" algn="l"/>
                <a:tab pos="1246188" algn="l"/>
                <a:tab pos="1703388" algn="l"/>
                <a:tab pos="2160588" algn="l"/>
                <a:tab pos="2617788" algn="l"/>
                <a:tab pos="3074988" algn="l"/>
                <a:tab pos="3532188" algn="l"/>
                <a:tab pos="3989388" algn="l"/>
                <a:tab pos="4446588" algn="l"/>
                <a:tab pos="4903788" algn="l"/>
                <a:tab pos="5360988" algn="l"/>
                <a:tab pos="5818188" algn="l"/>
                <a:tab pos="6275388" algn="l"/>
                <a:tab pos="6732588" algn="l"/>
                <a:tab pos="7189788" algn="l"/>
                <a:tab pos="7646988" algn="l"/>
                <a:tab pos="8104188" algn="l"/>
                <a:tab pos="8561388" algn="l"/>
                <a:tab pos="9018588" algn="l"/>
                <a:tab pos="9475788" algn="l"/>
              </a:tabLst>
            </a:pPr>
            <a:r>
              <a:rPr lang="en-US" sz="2400" dirty="0" smtClean="0">
                <a:solidFill>
                  <a:srgbClr val="000000"/>
                </a:solidFill>
                <a:latin typeface="Tahoma" pitchFamily="34" charset="0"/>
                <a:cs typeface="Tahoma" pitchFamily="34" charset="0"/>
              </a:rPr>
              <a:t>Librarians/information specialists in-charge of </a:t>
            </a:r>
            <a:r>
              <a:rPr lang="en-US" sz="2400" dirty="0" err="1" smtClean="0">
                <a:solidFill>
                  <a:srgbClr val="000000"/>
                </a:solidFill>
                <a:latin typeface="Tahoma" pitchFamily="34" charset="0"/>
                <a:cs typeface="Tahoma" pitchFamily="34" charset="0"/>
              </a:rPr>
              <a:t>Filipiniana</a:t>
            </a:r>
            <a:r>
              <a:rPr lang="en-US" sz="2400" dirty="0" smtClean="0">
                <a:solidFill>
                  <a:srgbClr val="000000"/>
                </a:solidFill>
                <a:latin typeface="Tahoma" pitchFamily="34" charset="0"/>
                <a:cs typeface="Tahoma" pitchFamily="34" charset="0"/>
              </a:rPr>
              <a:t> serial publications, indexing and acquisition sections</a:t>
            </a:r>
          </a:p>
          <a:p>
            <a:pPr marL="674688" indent="-674688">
              <a:buFont typeface="Times New Roman" pitchFamily="18" charset="0"/>
              <a:buChar char="•"/>
              <a:tabLst>
                <a:tab pos="676275" algn="l"/>
                <a:tab pos="788988" algn="l"/>
                <a:tab pos="1246188" algn="l"/>
                <a:tab pos="1703388" algn="l"/>
                <a:tab pos="2160588" algn="l"/>
                <a:tab pos="2617788" algn="l"/>
                <a:tab pos="3074988" algn="l"/>
                <a:tab pos="3532188" algn="l"/>
                <a:tab pos="3989388" algn="l"/>
                <a:tab pos="4446588" algn="l"/>
                <a:tab pos="4903788" algn="l"/>
                <a:tab pos="5360988" algn="l"/>
                <a:tab pos="5818188" algn="l"/>
                <a:tab pos="6275388" algn="l"/>
                <a:tab pos="6732588" algn="l"/>
                <a:tab pos="7189788" algn="l"/>
                <a:tab pos="7646988" algn="l"/>
                <a:tab pos="8104188" algn="l"/>
                <a:tab pos="8561388" algn="l"/>
                <a:tab pos="9018588" algn="l"/>
                <a:tab pos="9475788" algn="l"/>
              </a:tabLst>
            </a:pPr>
            <a:r>
              <a:rPr lang="en-US" sz="2400" dirty="0" smtClean="0">
                <a:solidFill>
                  <a:srgbClr val="000000"/>
                </a:solidFill>
                <a:latin typeface="Tahoma" pitchFamily="34" charset="0"/>
                <a:cs typeface="Tahoma" pitchFamily="34" charset="0"/>
              </a:rPr>
              <a:t>National Journal Selection Committee consisting of four (4) members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2" end="2"/>
                                            </p:txEl>
                                          </p:spTgt>
                                        </p:tgtEl>
                                      </p:cBhvr>
                                    </p:animEffect>
                                  </p:childTnLst>
                                </p:cTn>
                              </p:par>
                            </p:childTnLst>
                          </p:cTn>
                        </p:par>
                        <p:par>
                          <p:cTn id="10" fill="hold">
                            <p:stCondLst>
                              <p:cond delay="1000"/>
                            </p:stCondLst>
                            <p:childTnLst>
                              <p:par>
                                <p:cTn id="11" presetID="29" presetClass="entr" presetSubtype="0" fill="hold"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15" dur="1000"/>
                                        <p:tgtEl>
                                          <p:spTgt spid="3">
                                            <p:txEl>
                                              <p:pRg st="3" end="3"/>
                                            </p:txEl>
                                          </p:spTgt>
                                        </p:tgtEl>
                                      </p:cBhvr>
                                    </p:animEffect>
                                  </p:childTnLst>
                                </p:cTn>
                              </p:par>
                            </p:childTnLst>
                          </p:cTn>
                        </p:par>
                        <p:par>
                          <p:cTn id="16" fill="hold">
                            <p:stCondLst>
                              <p:cond delay="2000"/>
                            </p:stCondLst>
                            <p:childTnLst>
                              <p:par>
                                <p:cTn id="17" presetID="29" presetClass="entr" presetSubtype="0" fill="hold" nodeType="after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p:cTn id="19"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20"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
                                            <p:txEl>
                                              <p:pRg st="5" end="5"/>
                                            </p:txEl>
                                          </p:spTgt>
                                        </p:tgtEl>
                                      </p:cBhvr>
                                    </p:animEffect>
                                  </p:childTnLst>
                                </p:cTn>
                              </p:par>
                            </p:childTnLst>
                          </p:cTn>
                        </p:par>
                        <p:par>
                          <p:cTn id="22" fill="hold">
                            <p:stCondLst>
                              <p:cond delay="3000"/>
                            </p:stCondLst>
                            <p:childTnLst>
                              <p:par>
                                <p:cTn id="23" presetID="29" presetClass="entr" presetSubtype="0" fill="hold" nodeType="after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p:cTn id="25"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26"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2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172200"/>
          </a:xfrm>
        </p:spPr>
        <p:txBody>
          <a:bodyPr>
            <a:normAutofit fontScale="92500" lnSpcReduction="20000"/>
          </a:bodyPr>
          <a:lstStyle/>
          <a:p>
            <a:pPr marL="674688" indent="-674688">
              <a:buNone/>
              <a:tabLst>
                <a:tab pos="676275" algn="l"/>
                <a:tab pos="788988" algn="l"/>
                <a:tab pos="1246188" algn="l"/>
                <a:tab pos="1703388" algn="l"/>
                <a:tab pos="2160588" algn="l"/>
                <a:tab pos="2617788" algn="l"/>
                <a:tab pos="3074988" algn="l"/>
                <a:tab pos="3532188" algn="l"/>
                <a:tab pos="3989388" algn="l"/>
                <a:tab pos="4446588" algn="l"/>
                <a:tab pos="4903788" algn="l"/>
                <a:tab pos="5360988" algn="l"/>
                <a:tab pos="5818188" algn="l"/>
                <a:tab pos="6275388" algn="l"/>
                <a:tab pos="6732588" algn="l"/>
                <a:tab pos="7189788" algn="l"/>
                <a:tab pos="7646988" algn="l"/>
                <a:tab pos="8104188" algn="l"/>
                <a:tab pos="8561388" algn="l"/>
                <a:tab pos="9018588" algn="l"/>
                <a:tab pos="9475788" algn="l"/>
              </a:tabLst>
            </a:pPr>
            <a:endParaRPr lang="en-US" sz="3600" b="1" dirty="0" smtClean="0">
              <a:solidFill>
                <a:srgbClr val="000000"/>
              </a:solidFill>
            </a:endParaRPr>
          </a:p>
          <a:p>
            <a:pPr marL="742950" indent="-742950">
              <a:buNone/>
              <a:tabLst>
                <a:tab pos="676275" algn="l"/>
                <a:tab pos="788988" algn="l"/>
                <a:tab pos="1246188" algn="l"/>
                <a:tab pos="1703388" algn="l"/>
                <a:tab pos="2160588" algn="l"/>
                <a:tab pos="2617788" algn="l"/>
                <a:tab pos="3074988" algn="l"/>
                <a:tab pos="3532188" algn="l"/>
                <a:tab pos="3989388" algn="l"/>
                <a:tab pos="4446588" algn="l"/>
                <a:tab pos="4903788" algn="l"/>
                <a:tab pos="5360988" algn="l"/>
                <a:tab pos="5818188" algn="l"/>
                <a:tab pos="6275388" algn="l"/>
                <a:tab pos="6732588" algn="l"/>
                <a:tab pos="7189788" algn="l"/>
                <a:tab pos="7646988" algn="l"/>
                <a:tab pos="8104188" algn="l"/>
                <a:tab pos="8561388" algn="l"/>
                <a:tab pos="9018588" algn="l"/>
                <a:tab pos="9475788" algn="l"/>
              </a:tabLst>
            </a:pPr>
            <a:r>
              <a:rPr lang="en-US" b="1" dirty="0" smtClean="0">
                <a:solidFill>
                  <a:srgbClr val="000000"/>
                </a:solidFill>
                <a:latin typeface="Tahoma" pitchFamily="34" charset="0"/>
                <a:cs typeface="Tahoma" pitchFamily="34" charset="0"/>
              </a:rPr>
              <a:t>2. Index Language Used</a:t>
            </a:r>
          </a:p>
          <a:p>
            <a:pPr marL="742950" indent="-742950">
              <a:buNone/>
              <a:tabLst>
                <a:tab pos="676275" algn="l"/>
                <a:tab pos="788988" algn="l"/>
                <a:tab pos="1246188" algn="l"/>
                <a:tab pos="1703388" algn="l"/>
                <a:tab pos="2160588" algn="l"/>
                <a:tab pos="2617788" algn="l"/>
                <a:tab pos="3074988" algn="l"/>
                <a:tab pos="3532188" algn="l"/>
                <a:tab pos="3989388" algn="l"/>
                <a:tab pos="4446588" algn="l"/>
                <a:tab pos="4903788" algn="l"/>
                <a:tab pos="5360988" algn="l"/>
                <a:tab pos="5818188" algn="l"/>
                <a:tab pos="6275388" algn="l"/>
                <a:tab pos="6732588" algn="l"/>
                <a:tab pos="7189788" algn="l"/>
                <a:tab pos="7646988" algn="l"/>
                <a:tab pos="8104188" algn="l"/>
                <a:tab pos="8561388" algn="l"/>
                <a:tab pos="9018588" algn="l"/>
                <a:tab pos="9475788" algn="l"/>
              </a:tabLst>
            </a:pPr>
            <a:r>
              <a:rPr lang="en-US" b="1" dirty="0" smtClean="0">
                <a:solidFill>
                  <a:srgbClr val="000000"/>
                </a:solidFill>
                <a:latin typeface="Tahoma" pitchFamily="34" charset="0"/>
                <a:cs typeface="Tahoma" pitchFamily="34" charset="0"/>
              </a:rPr>
              <a:t>     a. </a:t>
            </a:r>
            <a:r>
              <a:rPr lang="en-US" b="1" dirty="0" smtClean="0">
                <a:solidFill>
                  <a:srgbClr val="000000"/>
                </a:solidFill>
                <a:latin typeface="Tahoma" pitchFamily="34" charset="0"/>
                <a:cs typeface="Tahoma" pitchFamily="34" charset="0"/>
              </a:rPr>
              <a:t>Use </a:t>
            </a:r>
            <a:r>
              <a:rPr lang="en-US" b="1" dirty="0" smtClean="0">
                <a:solidFill>
                  <a:srgbClr val="000000"/>
                </a:solidFill>
                <a:latin typeface="Tahoma" pitchFamily="34" charset="0"/>
                <a:cs typeface="Tahoma" pitchFamily="34" charset="0"/>
              </a:rPr>
              <a:t>of either or both the natural language and standard vocabularies to represent the subject content of the documents</a:t>
            </a:r>
          </a:p>
          <a:p>
            <a:pPr marL="674688" indent="-674688">
              <a:buNone/>
              <a:tabLst>
                <a:tab pos="676275" algn="l"/>
                <a:tab pos="788988" algn="l"/>
                <a:tab pos="1246188" algn="l"/>
                <a:tab pos="1703388" algn="l"/>
                <a:tab pos="2160588" algn="l"/>
                <a:tab pos="2617788" algn="l"/>
                <a:tab pos="3074988" algn="l"/>
                <a:tab pos="3532188" algn="l"/>
                <a:tab pos="3989388" algn="l"/>
                <a:tab pos="4446588" algn="l"/>
                <a:tab pos="4903788" algn="l"/>
                <a:tab pos="5360988" algn="l"/>
                <a:tab pos="5818188" algn="l"/>
                <a:tab pos="6275388" algn="l"/>
                <a:tab pos="6732588" algn="l"/>
                <a:tab pos="7189788" algn="l"/>
                <a:tab pos="7646988" algn="l"/>
                <a:tab pos="8104188" algn="l"/>
                <a:tab pos="8561388" algn="l"/>
                <a:tab pos="9018588" algn="l"/>
                <a:tab pos="9475788" algn="l"/>
              </a:tabLst>
            </a:pPr>
            <a:endParaRPr lang="en-US" sz="3600" b="1" dirty="0">
              <a:solidFill>
                <a:srgbClr val="000000"/>
              </a:solidFill>
              <a:latin typeface="Tahoma" pitchFamily="34" charset="0"/>
              <a:cs typeface="Tahoma" pitchFamily="34" charset="0"/>
            </a:endParaRPr>
          </a:p>
          <a:p>
            <a:pPr marL="674688" indent="-674688">
              <a:buFont typeface="Times New Roman" pitchFamily="18" charset="0"/>
              <a:buChar char="•"/>
              <a:tabLst>
                <a:tab pos="676275" algn="l"/>
                <a:tab pos="788988" algn="l"/>
                <a:tab pos="1246188" algn="l"/>
                <a:tab pos="1703388" algn="l"/>
                <a:tab pos="2160588" algn="l"/>
                <a:tab pos="2617788" algn="l"/>
                <a:tab pos="3074988" algn="l"/>
                <a:tab pos="3532188" algn="l"/>
                <a:tab pos="3989388" algn="l"/>
                <a:tab pos="4446588" algn="l"/>
                <a:tab pos="4903788" algn="l"/>
                <a:tab pos="5360988" algn="l"/>
                <a:tab pos="5818188" algn="l"/>
                <a:tab pos="6275388" algn="l"/>
                <a:tab pos="6732588" algn="l"/>
                <a:tab pos="7189788" algn="l"/>
                <a:tab pos="7646988" algn="l"/>
                <a:tab pos="8104188" algn="l"/>
                <a:tab pos="8561388" algn="l"/>
                <a:tab pos="9018588" algn="l"/>
                <a:tab pos="9475788" algn="l"/>
              </a:tabLst>
            </a:pPr>
            <a:r>
              <a:rPr lang="en-US" dirty="0" smtClean="0">
                <a:solidFill>
                  <a:srgbClr val="000000"/>
                </a:solidFill>
                <a:latin typeface="Tahoma" pitchFamily="34" charset="0"/>
                <a:cs typeface="Tahoma" pitchFamily="34" charset="0"/>
              </a:rPr>
              <a:t>Some strictly follow </a:t>
            </a:r>
            <a:r>
              <a:rPr lang="en-US" i="1" dirty="0" smtClean="0">
                <a:solidFill>
                  <a:srgbClr val="000000"/>
                </a:solidFill>
                <a:latin typeface="Tahoma" pitchFamily="34" charset="0"/>
                <a:cs typeface="Tahoma" pitchFamily="34" charset="0"/>
              </a:rPr>
              <a:t>Medical Subject Headings (</a:t>
            </a:r>
            <a:r>
              <a:rPr lang="en-US" i="1" dirty="0" err="1" smtClean="0">
                <a:solidFill>
                  <a:srgbClr val="000000"/>
                </a:solidFill>
                <a:latin typeface="Tahoma" pitchFamily="34" charset="0"/>
                <a:cs typeface="Tahoma" pitchFamily="34" charset="0"/>
              </a:rPr>
              <a:t>MeSH</a:t>
            </a:r>
            <a:r>
              <a:rPr lang="en-US" i="1" dirty="0" smtClean="0">
                <a:solidFill>
                  <a:srgbClr val="000000"/>
                </a:solidFill>
                <a:latin typeface="Tahoma" pitchFamily="34" charset="0"/>
                <a:cs typeface="Tahoma" pitchFamily="34" charset="0"/>
              </a:rPr>
              <a:t>), Library of Congress Subject Headings (LCSH), </a:t>
            </a:r>
            <a:r>
              <a:rPr lang="en-US" dirty="0" smtClean="0">
                <a:solidFill>
                  <a:srgbClr val="000000"/>
                </a:solidFill>
                <a:latin typeface="Tahoma" pitchFamily="34" charset="0"/>
                <a:cs typeface="Tahoma" pitchFamily="34" charset="0"/>
              </a:rPr>
              <a:t>Wilson indexes, and thesauri like </a:t>
            </a:r>
            <a:r>
              <a:rPr lang="en-US" i="1" dirty="0" err="1" smtClean="0">
                <a:solidFill>
                  <a:srgbClr val="000000"/>
                </a:solidFill>
                <a:latin typeface="Tahoma" pitchFamily="34" charset="0"/>
                <a:cs typeface="Tahoma" pitchFamily="34" charset="0"/>
              </a:rPr>
              <a:t>Unesco</a:t>
            </a:r>
            <a:r>
              <a:rPr lang="en-US" i="1" dirty="0" smtClean="0">
                <a:solidFill>
                  <a:srgbClr val="000000"/>
                </a:solidFill>
                <a:latin typeface="Tahoma" pitchFamily="34" charset="0"/>
                <a:cs typeface="Tahoma" pitchFamily="34" charset="0"/>
              </a:rPr>
              <a:t> </a:t>
            </a:r>
            <a:r>
              <a:rPr lang="en-US" i="1" dirty="0" err="1" smtClean="0">
                <a:solidFill>
                  <a:srgbClr val="000000"/>
                </a:solidFill>
                <a:latin typeface="Tahoma" pitchFamily="34" charset="0"/>
                <a:cs typeface="Tahoma" pitchFamily="34" charset="0"/>
              </a:rPr>
              <a:t>Thesaurus,Thesaurus</a:t>
            </a:r>
            <a:r>
              <a:rPr lang="en-US" i="1" dirty="0" smtClean="0">
                <a:solidFill>
                  <a:srgbClr val="000000"/>
                </a:solidFill>
                <a:latin typeface="Tahoma" pitchFamily="34" charset="0"/>
                <a:cs typeface="Tahoma" pitchFamily="34" charset="0"/>
              </a:rPr>
              <a:t> of ERIC Descriptors </a:t>
            </a:r>
            <a:r>
              <a:rPr lang="en-US" dirty="0" smtClean="0">
                <a:solidFill>
                  <a:srgbClr val="000000"/>
                </a:solidFill>
                <a:latin typeface="Tahoma" pitchFamily="34" charset="0"/>
                <a:cs typeface="Tahoma" pitchFamily="34" charset="0"/>
              </a:rPr>
              <a:t>and</a:t>
            </a:r>
            <a:r>
              <a:rPr lang="en-US" i="1" dirty="0" smtClean="0">
                <a:solidFill>
                  <a:srgbClr val="000000"/>
                </a:solidFill>
                <a:latin typeface="Tahoma" pitchFamily="34" charset="0"/>
                <a:cs typeface="Tahoma" pitchFamily="34" charset="0"/>
              </a:rPr>
              <a:t> </a:t>
            </a:r>
            <a:r>
              <a:rPr lang="en-US" i="1" dirty="0" err="1" smtClean="0">
                <a:solidFill>
                  <a:srgbClr val="000000"/>
                </a:solidFill>
                <a:latin typeface="Tahoma" pitchFamily="34" charset="0"/>
                <a:cs typeface="Tahoma" pitchFamily="34" charset="0"/>
              </a:rPr>
              <a:t>Agrovoc</a:t>
            </a:r>
            <a:endParaRPr lang="en-US" i="1" dirty="0" smtClean="0">
              <a:solidFill>
                <a:srgbClr val="000000"/>
              </a:solidFill>
              <a:latin typeface="Tahoma" pitchFamily="34" charset="0"/>
              <a:cs typeface="Tahoma" pitchFamily="34" charset="0"/>
            </a:endParaRPr>
          </a:p>
          <a:p>
            <a:pPr marL="674688" indent="-674688">
              <a:buFont typeface="Times New Roman" pitchFamily="18" charset="0"/>
              <a:buChar char="•"/>
              <a:tabLst>
                <a:tab pos="676275" algn="l"/>
                <a:tab pos="788988" algn="l"/>
                <a:tab pos="1246188" algn="l"/>
                <a:tab pos="1703388" algn="l"/>
                <a:tab pos="2160588" algn="l"/>
                <a:tab pos="2617788" algn="l"/>
                <a:tab pos="3074988" algn="l"/>
                <a:tab pos="3532188" algn="l"/>
                <a:tab pos="3989388" algn="l"/>
                <a:tab pos="4446588" algn="l"/>
                <a:tab pos="4903788" algn="l"/>
                <a:tab pos="5360988" algn="l"/>
                <a:tab pos="5818188" algn="l"/>
                <a:tab pos="6275388" algn="l"/>
                <a:tab pos="6732588" algn="l"/>
                <a:tab pos="7189788" algn="l"/>
                <a:tab pos="7646988" algn="l"/>
                <a:tab pos="8104188" algn="l"/>
                <a:tab pos="8561388" algn="l"/>
                <a:tab pos="9018588" algn="l"/>
                <a:tab pos="9475788" algn="l"/>
              </a:tabLst>
            </a:pPr>
            <a:r>
              <a:rPr lang="en-US" dirty="0" smtClean="0">
                <a:solidFill>
                  <a:srgbClr val="000000"/>
                </a:solidFill>
                <a:latin typeface="Tahoma" pitchFamily="34" charset="0"/>
                <a:cs typeface="Tahoma" pitchFamily="34" charset="0"/>
              </a:rPr>
              <a:t>Some establish descriptors especially for Philippine indigenous terms and compile a list of these as their additional tool for indexing</a:t>
            </a:r>
          </a:p>
          <a:p>
            <a:pPr marL="674688" indent="-674688">
              <a:buFont typeface="Times New Roman" pitchFamily="18" charset="0"/>
              <a:buChar char="•"/>
              <a:tabLst>
                <a:tab pos="676275" algn="l"/>
                <a:tab pos="788988" algn="l"/>
                <a:tab pos="1246188" algn="l"/>
                <a:tab pos="1703388" algn="l"/>
                <a:tab pos="2160588" algn="l"/>
                <a:tab pos="2617788" algn="l"/>
                <a:tab pos="3074988" algn="l"/>
                <a:tab pos="3532188" algn="l"/>
                <a:tab pos="3989388" algn="l"/>
                <a:tab pos="4446588" algn="l"/>
                <a:tab pos="4903788" algn="l"/>
                <a:tab pos="5360988" algn="l"/>
                <a:tab pos="5818188" algn="l"/>
                <a:tab pos="6275388" algn="l"/>
                <a:tab pos="6732588" algn="l"/>
                <a:tab pos="7189788" algn="l"/>
                <a:tab pos="7646988" algn="l"/>
                <a:tab pos="8104188" algn="l"/>
                <a:tab pos="8561388" algn="l"/>
                <a:tab pos="9018588" algn="l"/>
                <a:tab pos="9475788" algn="l"/>
              </a:tabLst>
            </a:pPr>
            <a:r>
              <a:rPr lang="en-US" dirty="0" smtClean="0">
                <a:solidFill>
                  <a:srgbClr val="000000"/>
                </a:solidFill>
                <a:latin typeface="Tahoma" pitchFamily="34" charset="0"/>
                <a:cs typeface="Tahoma" pitchFamily="34" charset="0"/>
              </a:rPr>
              <a:t>Consistency in the spelling of local terms</a:t>
            </a:r>
          </a:p>
          <a:p>
            <a:pPr marL="674688" indent="-674688">
              <a:buFont typeface="Times New Roman" pitchFamily="18" charset="0"/>
              <a:buChar char="•"/>
              <a:tabLst>
                <a:tab pos="676275" algn="l"/>
                <a:tab pos="788988" algn="l"/>
                <a:tab pos="1246188" algn="l"/>
                <a:tab pos="1703388" algn="l"/>
                <a:tab pos="2160588" algn="l"/>
                <a:tab pos="2617788" algn="l"/>
                <a:tab pos="3074988" algn="l"/>
                <a:tab pos="3532188" algn="l"/>
                <a:tab pos="3989388" algn="l"/>
                <a:tab pos="4446588" algn="l"/>
                <a:tab pos="4903788" algn="l"/>
                <a:tab pos="5360988" algn="l"/>
                <a:tab pos="5818188" algn="l"/>
                <a:tab pos="6275388" algn="l"/>
                <a:tab pos="6732588" algn="l"/>
                <a:tab pos="7189788" algn="l"/>
                <a:tab pos="7646988" algn="l"/>
                <a:tab pos="8104188" algn="l"/>
                <a:tab pos="8561388" algn="l"/>
                <a:tab pos="9018588" algn="l"/>
                <a:tab pos="9475788" algn="l"/>
              </a:tabLst>
            </a:pPr>
            <a:r>
              <a:rPr lang="en-US" dirty="0" smtClean="0">
                <a:solidFill>
                  <a:srgbClr val="000000"/>
                </a:solidFill>
                <a:latin typeface="Tahoma" pitchFamily="34" charset="0"/>
                <a:cs typeface="Tahoma" pitchFamily="34" charset="0"/>
              </a:rPr>
              <a:t>Dilemma in inverting noun phrases or not</a:t>
            </a:r>
          </a:p>
          <a:p>
            <a:pPr marL="674688" indent="-674688">
              <a:buFont typeface="Times New Roman" pitchFamily="18" charset="0"/>
              <a:buChar char="•"/>
              <a:tabLst>
                <a:tab pos="676275" algn="l"/>
                <a:tab pos="788988" algn="l"/>
                <a:tab pos="1246188" algn="l"/>
                <a:tab pos="1703388" algn="l"/>
                <a:tab pos="2160588" algn="l"/>
                <a:tab pos="2617788" algn="l"/>
                <a:tab pos="3074988" algn="l"/>
                <a:tab pos="3532188" algn="l"/>
                <a:tab pos="3989388" algn="l"/>
                <a:tab pos="4446588" algn="l"/>
                <a:tab pos="4903788" algn="l"/>
                <a:tab pos="5360988" algn="l"/>
                <a:tab pos="5818188" algn="l"/>
                <a:tab pos="6275388" algn="l"/>
                <a:tab pos="6732588" algn="l"/>
                <a:tab pos="7189788" algn="l"/>
                <a:tab pos="7646988" algn="l"/>
                <a:tab pos="8104188" algn="l"/>
                <a:tab pos="8561388" algn="l"/>
                <a:tab pos="9018588" algn="l"/>
                <a:tab pos="9475788" algn="l"/>
              </a:tabLst>
            </a:pPr>
            <a:r>
              <a:rPr lang="en-US" dirty="0" smtClean="0">
                <a:solidFill>
                  <a:srgbClr val="000000"/>
                </a:solidFill>
                <a:latin typeface="Tahoma" pitchFamily="34" charset="0"/>
                <a:cs typeface="Tahoma" pitchFamily="34" charset="0"/>
              </a:rPr>
              <a:t>Use of acronyms in lieu of long names as descriptors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par>
                          <p:cTn id="18" fill="hold">
                            <p:stCondLst>
                              <p:cond delay="2000"/>
                            </p:stCondLst>
                            <p:childTnLst>
                              <p:par>
                                <p:cTn id="19" presetID="37" presetClass="entr" presetSubtype="0" fill="hold" nodeType="after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par>
                          <p:cTn id="25" fill="hold">
                            <p:stCondLst>
                              <p:cond delay="3000"/>
                            </p:stCondLst>
                            <p:childTnLst>
                              <p:par>
                                <p:cTn id="26" presetID="37" presetClass="entr" presetSubtype="0" fill="hold" nodeType="after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par>
                          <p:cTn id="32" fill="hold">
                            <p:stCondLst>
                              <p:cond delay="4000"/>
                            </p:stCondLst>
                            <p:childTnLst>
                              <p:par>
                                <p:cTn id="33" presetID="37" presetClass="entr" presetSubtype="0" fill="hold"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par>
                          <p:cTn id="39" fill="hold">
                            <p:stCondLst>
                              <p:cond delay="5000"/>
                            </p:stCondLst>
                            <p:childTnLst>
                              <p:par>
                                <p:cTn id="40" presetID="37" presetClass="entr" presetSubtype="0" fill="hold" nodeType="after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par>
                          <p:cTn id="46" fill="hold">
                            <p:stCondLst>
                              <p:cond delay="6000"/>
                            </p:stCondLst>
                            <p:childTnLst>
                              <p:par>
                                <p:cTn id="47" presetID="37" presetClass="entr" presetSubtype="0" fill="hold" nodeType="after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900" decel="100000" fill="hold"/>
                                        <p:tgtEl>
                                          <p:spTgt spid="3">
                                            <p:txEl>
                                              <p:pRg st="8" end="8"/>
                                            </p:txEl>
                                          </p:spTgt>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3">
                                            <p:txEl>
                                              <p:pRg st="8" end="8"/>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90600"/>
            <a:ext cx="8229600" cy="4572000"/>
          </a:xfrm>
        </p:spPr>
        <p:txBody>
          <a:bodyPr/>
          <a:lstStyle/>
          <a:p>
            <a:pPr>
              <a:buNone/>
            </a:pPr>
            <a:r>
              <a:rPr lang="en-US" sz="2400" b="1" dirty="0" smtClean="0">
                <a:solidFill>
                  <a:srgbClr val="000000"/>
                </a:solidFill>
                <a:latin typeface="Tahoma" pitchFamily="34" charset="0"/>
                <a:cs typeface="Tahoma" pitchFamily="34" charset="0"/>
              </a:rPr>
              <a:t>b. </a:t>
            </a:r>
            <a:r>
              <a:rPr lang="en-US" sz="2400" dirty="0" smtClean="0">
                <a:solidFill>
                  <a:srgbClr val="000000"/>
                </a:solidFill>
                <a:latin typeface="Tahoma" pitchFamily="34" charset="0"/>
                <a:cs typeface="Tahoma" pitchFamily="34" charset="0"/>
              </a:rPr>
              <a:t>Dilemma </a:t>
            </a:r>
            <a:r>
              <a:rPr lang="en-US" sz="2400" dirty="0" smtClean="0">
                <a:solidFill>
                  <a:srgbClr val="000000"/>
                </a:solidFill>
                <a:latin typeface="Tahoma" pitchFamily="34" charset="0"/>
                <a:cs typeface="Tahoma" pitchFamily="34" charset="0"/>
              </a:rPr>
              <a:t>in indexing articles written in the vernacular languages and in what language to represent the subject </a:t>
            </a:r>
            <a:r>
              <a:rPr lang="en-US" sz="2400" dirty="0" smtClean="0">
                <a:solidFill>
                  <a:srgbClr val="000000"/>
                </a:solidFill>
                <a:latin typeface="Tahoma" pitchFamily="34" charset="0"/>
                <a:cs typeface="Tahoma" pitchFamily="34" charset="0"/>
              </a:rPr>
              <a:t>content</a:t>
            </a:r>
          </a:p>
          <a:p>
            <a:pPr>
              <a:buNone/>
            </a:pPr>
            <a:endParaRPr lang="en-US" sz="2400" dirty="0" smtClean="0">
              <a:solidFill>
                <a:srgbClr val="000000"/>
              </a:solidFill>
              <a:latin typeface="Tahoma" pitchFamily="34" charset="0"/>
              <a:cs typeface="Tahoma" pitchFamily="34" charset="0"/>
            </a:endParaRPr>
          </a:p>
          <a:p>
            <a:pPr>
              <a:buNone/>
            </a:pPr>
            <a:r>
              <a:rPr lang="en-US" sz="2400" dirty="0" smtClean="0">
                <a:solidFill>
                  <a:srgbClr val="000000"/>
                </a:solidFill>
                <a:latin typeface="Tahoma" pitchFamily="34" charset="0"/>
                <a:cs typeface="Tahoma" pitchFamily="34" charset="0"/>
              </a:rPr>
              <a:t>Equivalence relationship :</a:t>
            </a:r>
          </a:p>
          <a:p>
            <a:pPr>
              <a:buNone/>
            </a:pPr>
            <a:r>
              <a:rPr lang="en-US" sz="2400" dirty="0" smtClean="0">
                <a:solidFill>
                  <a:srgbClr val="000000"/>
                </a:solidFill>
                <a:latin typeface="Tahoma" pitchFamily="34" charset="0"/>
                <a:cs typeface="Tahoma" pitchFamily="34" charset="0"/>
              </a:rPr>
              <a:t>	</a:t>
            </a:r>
            <a:r>
              <a:rPr lang="en-US" sz="2400" dirty="0" smtClean="0">
                <a:solidFill>
                  <a:srgbClr val="000000"/>
                </a:solidFill>
                <a:latin typeface="Tahoma" pitchFamily="34" charset="0"/>
                <a:cs typeface="Tahoma" pitchFamily="34" charset="0"/>
              </a:rPr>
              <a:t>Translation  e.g. </a:t>
            </a:r>
            <a:r>
              <a:rPr lang="en-US" sz="2400" dirty="0" err="1" smtClean="0">
                <a:solidFill>
                  <a:srgbClr val="000000"/>
                </a:solidFill>
                <a:latin typeface="Tahoma" pitchFamily="34" charset="0"/>
                <a:cs typeface="Tahoma" pitchFamily="34" charset="0"/>
              </a:rPr>
              <a:t>Bunot</a:t>
            </a:r>
            <a:r>
              <a:rPr lang="en-US" sz="2400" dirty="0" smtClean="0">
                <a:solidFill>
                  <a:srgbClr val="000000"/>
                </a:solidFill>
                <a:latin typeface="Tahoma" pitchFamily="34" charset="0"/>
                <a:cs typeface="Tahoma" pitchFamily="34" charset="0"/>
              </a:rPr>
              <a:t>; Coconut Coir</a:t>
            </a:r>
          </a:p>
          <a:p>
            <a:pPr>
              <a:buNone/>
            </a:pPr>
            <a:endParaRPr lang="en-US" sz="2400" dirty="0" smtClean="0">
              <a:solidFill>
                <a:srgbClr val="000000"/>
              </a:solidFill>
              <a:latin typeface="Tahoma" pitchFamily="34" charset="0"/>
              <a:cs typeface="Tahoma" pitchFamily="34" charset="0"/>
            </a:endParaRPr>
          </a:p>
          <a:p>
            <a:pPr>
              <a:buNone/>
            </a:pPr>
            <a:r>
              <a:rPr lang="en-US" sz="2400" dirty="0" smtClean="0">
                <a:solidFill>
                  <a:srgbClr val="000000"/>
                </a:solidFill>
                <a:latin typeface="Tahoma" pitchFamily="34" charset="0"/>
                <a:cs typeface="Tahoma" pitchFamily="34" charset="0"/>
              </a:rPr>
              <a:t>Natural Language:</a:t>
            </a:r>
          </a:p>
          <a:p>
            <a:pPr>
              <a:buNone/>
            </a:pPr>
            <a:r>
              <a:rPr lang="en-US" sz="2400" dirty="0" smtClean="0">
                <a:solidFill>
                  <a:srgbClr val="000000"/>
                </a:solidFill>
                <a:latin typeface="Tahoma" pitchFamily="34" charset="0"/>
                <a:cs typeface="Tahoma" pitchFamily="34" charset="0"/>
              </a:rPr>
              <a:t>	</a:t>
            </a:r>
            <a:r>
              <a:rPr lang="en-US" sz="2400" dirty="0" smtClean="0">
                <a:solidFill>
                  <a:srgbClr val="000000"/>
                </a:solidFill>
                <a:latin typeface="Tahoma" pitchFamily="34" charset="0"/>
                <a:cs typeface="Tahoma" pitchFamily="34" charset="0"/>
              </a:rPr>
              <a:t>e.g. Barong </a:t>
            </a:r>
            <a:r>
              <a:rPr lang="en-US" sz="2400" dirty="0" err="1" smtClean="0">
                <a:solidFill>
                  <a:srgbClr val="000000"/>
                </a:solidFill>
                <a:latin typeface="Tahoma" pitchFamily="34" charset="0"/>
                <a:cs typeface="Tahoma" pitchFamily="34" charset="0"/>
              </a:rPr>
              <a:t>Tagalog</a:t>
            </a:r>
            <a:r>
              <a:rPr lang="en-US" sz="2400" dirty="0" smtClean="0">
                <a:solidFill>
                  <a:srgbClr val="000000"/>
                </a:solidFill>
                <a:latin typeface="Tahoma" pitchFamily="34" charset="0"/>
                <a:cs typeface="Tahoma" pitchFamily="34" charset="0"/>
              </a:rPr>
              <a:t>; Clothing and Dress</a:t>
            </a:r>
            <a:endParaRPr lang="en-US" sz="2400" dirty="0" smtClean="0">
              <a:solidFill>
                <a:srgbClr val="000000"/>
              </a:solidFill>
              <a:latin typeface="Tahoma" pitchFamily="34" charset="0"/>
              <a:cs typeface="Tahoma" pitchFamily="34" charset="0"/>
            </a:endParaRPr>
          </a:p>
          <a:p>
            <a:pPr>
              <a:buNone/>
            </a:pPr>
            <a:endParaRPr lang="en-US" sz="2400" dirty="0" smtClean="0">
              <a:solidFill>
                <a:srgbClr val="000000"/>
              </a:solidFill>
            </a:endParaRP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763000" cy="4876800"/>
          </a:xfrm>
        </p:spPr>
        <p:txBody>
          <a:bodyPr>
            <a:normAutofit/>
          </a:bodyPr>
          <a:lstStyle/>
          <a:p>
            <a:pPr marL="674688" indent="-674688">
              <a:buNone/>
              <a:tabLst>
                <a:tab pos="676275" algn="l"/>
                <a:tab pos="788988" algn="l"/>
                <a:tab pos="1246188" algn="l"/>
                <a:tab pos="1703388" algn="l"/>
                <a:tab pos="2160588" algn="l"/>
                <a:tab pos="2617788" algn="l"/>
                <a:tab pos="3074988" algn="l"/>
                <a:tab pos="3532188" algn="l"/>
                <a:tab pos="3989388" algn="l"/>
                <a:tab pos="4446588" algn="l"/>
                <a:tab pos="4903788" algn="l"/>
                <a:tab pos="5360988" algn="l"/>
                <a:tab pos="5818188" algn="l"/>
                <a:tab pos="6275388" algn="l"/>
                <a:tab pos="6732588" algn="l"/>
                <a:tab pos="7189788" algn="l"/>
                <a:tab pos="7646988" algn="l"/>
                <a:tab pos="8104188" algn="l"/>
                <a:tab pos="8561388" algn="l"/>
                <a:tab pos="9018588" algn="l"/>
                <a:tab pos="9475788" algn="l"/>
              </a:tabLst>
            </a:pPr>
            <a:r>
              <a:rPr lang="en-US" sz="2400" b="1" dirty="0" smtClean="0">
                <a:solidFill>
                  <a:srgbClr val="000000"/>
                </a:solidFill>
                <a:latin typeface="Tahoma" pitchFamily="34" charset="0"/>
                <a:cs typeface="Tahoma" pitchFamily="34" charset="0"/>
              </a:rPr>
              <a:t>3. </a:t>
            </a:r>
            <a:r>
              <a:rPr lang="en-US" sz="2400" b="1" dirty="0" smtClean="0">
                <a:solidFill>
                  <a:srgbClr val="000000"/>
                </a:solidFill>
                <a:latin typeface="Tahoma" pitchFamily="34" charset="0"/>
                <a:cs typeface="Tahoma" pitchFamily="34" charset="0"/>
              </a:rPr>
              <a:t>Format for Bibliographic citation</a:t>
            </a:r>
          </a:p>
          <a:p>
            <a:pPr marL="674688" indent="-674688">
              <a:buNone/>
              <a:tabLst>
                <a:tab pos="676275" algn="l"/>
                <a:tab pos="788988" algn="l"/>
                <a:tab pos="1246188" algn="l"/>
                <a:tab pos="1703388" algn="l"/>
                <a:tab pos="2160588" algn="l"/>
                <a:tab pos="2617788" algn="l"/>
                <a:tab pos="3074988" algn="l"/>
                <a:tab pos="3532188" algn="l"/>
                <a:tab pos="3989388" algn="l"/>
                <a:tab pos="4446588" algn="l"/>
                <a:tab pos="4903788" algn="l"/>
                <a:tab pos="5360988" algn="l"/>
                <a:tab pos="5818188" algn="l"/>
                <a:tab pos="6275388" algn="l"/>
                <a:tab pos="6732588" algn="l"/>
                <a:tab pos="7189788" algn="l"/>
                <a:tab pos="7646988" algn="l"/>
                <a:tab pos="8104188" algn="l"/>
                <a:tab pos="8561388" algn="l"/>
                <a:tab pos="9018588" algn="l"/>
                <a:tab pos="9475788" algn="l"/>
              </a:tabLst>
            </a:pPr>
            <a:endParaRPr lang="en-US" sz="2400" b="1" dirty="0" smtClean="0">
              <a:solidFill>
                <a:srgbClr val="000000"/>
              </a:solidFill>
              <a:latin typeface="Tahoma" pitchFamily="34" charset="0"/>
              <a:cs typeface="Tahoma" pitchFamily="34" charset="0"/>
            </a:endParaRPr>
          </a:p>
          <a:p>
            <a:pPr marL="674688" indent="-674688">
              <a:buNone/>
              <a:tabLst>
                <a:tab pos="676275" algn="l"/>
                <a:tab pos="788988" algn="l"/>
                <a:tab pos="1246188" algn="l"/>
                <a:tab pos="1703388" algn="l"/>
                <a:tab pos="2160588" algn="l"/>
                <a:tab pos="2617788" algn="l"/>
                <a:tab pos="3074988" algn="l"/>
                <a:tab pos="3532188" algn="l"/>
                <a:tab pos="3989388" algn="l"/>
                <a:tab pos="4446588" algn="l"/>
                <a:tab pos="4903788" algn="l"/>
                <a:tab pos="5360988" algn="l"/>
                <a:tab pos="5818188" algn="l"/>
                <a:tab pos="6275388" algn="l"/>
                <a:tab pos="6732588" algn="l"/>
                <a:tab pos="7189788" algn="l"/>
                <a:tab pos="7646988" algn="l"/>
                <a:tab pos="8104188" algn="l"/>
                <a:tab pos="8561388" algn="l"/>
                <a:tab pos="9018588" algn="l"/>
                <a:tab pos="9475788" algn="l"/>
              </a:tabLst>
            </a:pPr>
            <a:r>
              <a:rPr lang="en-US" sz="2400" b="1" dirty="0" smtClean="0">
                <a:solidFill>
                  <a:srgbClr val="000000"/>
                </a:solidFill>
                <a:latin typeface="Tahoma" pitchFamily="34" charset="0"/>
                <a:cs typeface="Tahoma" pitchFamily="34" charset="0"/>
              </a:rPr>
              <a:t>    a. </a:t>
            </a:r>
            <a:r>
              <a:rPr lang="en-US" sz="2400" b="1" dirty="0" smtClean="0">
                <a:solidFill>
                  <a:srgbClr val="000000"/>
                </a:solidFill>
                <a:latin typeface="Tahoma" pitchFamily="34" charset="0"/>
                <a:cs typeface="Tahoma" pitchFamily="34" charset="0"/>
              </a:rPr>
              <a:t>Use </a:t>
            </a:r>
            <a:r>
              <a:rPr lang="en-US" sz="2400" b="1" dirty="0" smtClean="0">
                <a:solidFill>
                  <a:srgbClr val="000000"/>
                </a:solidFill>
                <a:latin typeface="Tahoma" pitchFamily="34" charset="0"/>
                <a:cs typeface="Tahoma" pitchFamily="34" charset="0"/>
              </a:rPr>
              <a:t>of varied formats to record the bibliographic references</a:t>
            </a:r>
          </a:p>
          <a:p>
            <a:pPr marL="674688" indent="-674688">
              <a:buNone/>
              <a:tabLst>
                <a:tab pos="676275" algn="l"/>
                <a:tab pos="788988" algn="l"/>
                <a:tab pos="1246188" algn="l"/>
                <a:tab pos="1703388" algn="l"/>
                <a:tab pos="2160588" algn="l"/>
                <a:tab pos="2617788" algn="l"/>
                <a:tab pos="3074988" algn="l"/>
                <a:tab pos="3532188" algn="l"/>
                <a:tab pos="3989388" algn="l"/>
                <a:tab pos="4446588" algn="l"/>
                <a:tab pos="4903788" algn="l"/>
                <a:tab pos="5360988" algn="l"/>
                <a:tab pos="5818188" algn="l"/>
                <a:tab pos="6275388" algn="l"/>
                <a:tab pos="6732588" algn="l"/>
                <a:tab pos="7189788" algn="l"/>
                <a:tab pos="7646988" algn="l"/>
                <a:tab pos="8104188" algn="l"/>
                <a:tab pos="8561388" algn="l"/>
                <a:tab pos="9018588" algn="l"/>
                <a:tab pos="9475788" algn="l"/>
              </a:tabLst>
            </a:pPr>
            <a:endParaRPr lang="en-US" sz="2400" b="1" dirty="0">
              <a:solidFill>
                <a:srgbClr val="000000"/>
              </a:solidFill>
              <a:latin typeface="Tahoma" pitchFamily="34" charset="0"/>
              <a:cs typeface="Tahoma" pitchFamily="34" charset="0"/>
            </a:endParaRPr>
          </a:p>
          <a:p>
            <a:pPr marL="674688" indent="-674688">
              <a:buFont typeface="Times New Roman" pitchFamily="18" charset="0"/>
              <a:buChar char="•"/>
              <a:tabLst>
                <a:tab pos="676275" algn="l"/>
                <a:tab pos="788988" algn="l"/>
                <a:tab pos="1246188" algn="l"/>
                <a:tab pos="1703388" algn="l"/>
                <a:tab pos="2160588" algn="l"/>
                <a:tab pos="2617788" algn="l"/>
                <a:tab pos="3074988" algn="l"/>
                <a:tab pos="3532188" algn="l"/>
                <a:tab pos="3989388" algn="l"/>
                <a:tab pos="4446588" algn="l"/>
                <a:tab pos="4903788" algn="l"/>
                <a:tab pos="5360988" algn="l"/>
                <a:tab pos="5818188" algn="l"/>
                <a:tab pos="6275388" algn="l"/>
                <a:tab pos="6732588" algn="l"/>
                <a:tab pos="7189788" algn="l"/>
                <a:tab pos="7646988" algn="l"/>
                <a:tab pos="8104188" algn="l"/>
                <a:tab pos="8561388" algn="l"/>
                <a:tab pos="9018588" algn="l"/>
                <a:tab pos="9475788" algn="l"/>
              </a:tabLst>
            </a:pPr>
            <a:r>
              <a:rPr lang="en-US" sz="2400" dirty="0" smtClean="0">
                <a:solidFill>
                  <a:srgbClr val="000000"/>
                </a:solidFill>
                <a:latin typeface="Tahoma" pitchFamily="34" charset="0"/>
                <a:cs typeface="Tahoma" pitchFamily="34" charset="0"/>
              </a:rPr>
              <a:t>Some devise their own format</a:t>
            </a:r>
          </a:p>
          <a:p>
            <a:pPr marL="674688" indent="-674688">
              <a:buFont typeface="Times New Roman" pitchFamily="18" charset="0"/>
              <a:buChar char="•"/>
              <a:tabLst>
                <a:tab pos="676275" algn="l"/>
                <a:tab pos="788988" algn="l"/>
                <a:tab pos="1246188" algn="l"/>
                <a:tab pos="1703388" algn="l"/>
                <a:tab pos="2160588" algn="l"/>
                <a:tab pos="2617788" algn="l"/>
                <a:tab pos="3074988" algn="l"/>
                <a:tab pos="3532188" algn="l"/>
                <a:tab pos="3989388" algn="l"/>
                <a:tab pos="4446588" algn="l"/>
                <a:tab pos="4903788" algn="l"/>
                <a:tab pos="5360988" algn="l"/>
                <a:tab pos="5818188" algn="l"/>
                <a:tab pos="6275388" algn="l"/>
                <a:tab pos="6732588" algn="l"/>
                <a:tab pos="7189788" algn="l"/>
                <a:tab pos="7646988" algn="l"/>
                <a:tab pos="8104188" algn="l"/>
                <a:tab pos="8561388" algn="l"/>
                <a:tab pos="9018588" algn="l"/>
                <a:tab pos="9475788" algn="l"/>
              </a:tabLst>
            </a:pPr>
            <a:r>
              <a:rPr lang="en-US" sz="2400" dirty="0" smtClean="0">
                <a:solidFill>
                  <a:srgbClr val="000000"/>
                </a:solidFill>
                <a:latin typeface="Tahoma" pitchFamily="34" charset="0"/>
                <a:cs typeface="Tahoma" pitchFamily="34" charset="0"/>
              </a:rPr>
              <a:t>Others follow the format of </a:t>
            </a:r>
            <a:r>
              <a:rPr lang="en-US" sz="2400" i="1" dirty="0" smtClean="0">
                <a:solidFill>
                  <a:srgbClr val="000000"/>
                </a:solidFill>
                <a:latin typeface="Tahoma" pitchFamily="34" charset="0"/>
                <a:cs typeface="Tahoma" pitchFamily="34" charset="0"/>
              </a:rPr>
              <a:t>Reader's Guide to Periodical Literature (RGPL), Index </a:t>
            </a:r>
            <a:r>
              <a:rPr lang="en-US" sz="2400" i="1" dirty="0" err="1" smtClean="0">
                <a:solidFill>
                  <a:srgbClr val="000000"/>
                </a:solidFill>
                <a:latin typeface="Tahoma" pitchFamily="34" charset="0"/>
                <a:cs typeface="Tahoma" pitchFamily="34" charset="0"/>
              </a:rPr>
              <a:t>Medicus</a:t>
            </a:r>
            <a:r>
              <a:rPr lang="en-US" sz="2400" dirty="0" smtClean="0">
                <a:solidFill>
                  <a:srgbClr val="000000"/>
                </a:solidFill>
                <a:latin typeface="Tahoma" pitchFamily="34" charset="0"/>
                <a:cs typeface="Tahoma" pitchFamily="34" charset="0"/>
              </a:rPr>
              <a:t>, AGRIS, and Harvard Law School Indexes</a:t>
            </a:r>
          </a:p>
          <a:p>
            <a:pPr marL="674688" indent="-674688">
              <a:buFont typeface="Times New Roman" pitchFamily="18" charset="0"/>
              <a:buChar char="•"/>
              <a:tabLst>
                <a:tab pos="676275" algn="l"/>
                <a:tab pos="788988" algn="l"/>
                <a:tab pos="1246188" algn="l"/>
                <a:tab pos="1703388" algn="l"/>
                <a:tab pos="2160588" algn="l"/>
                <a:tab pos="2617788" algn="l"/>
                <a:tab pos="3074988" algn="l"/>
                <a:tab pos="3532188" algn="l"/>
                <a:tab pos="3989388" algn="l"/>
                <a:tab pos="4446588" algn="l"/>
                <a:tab pos="4903788" algn="l"/>
                <a:tab pos="5360988" algn="l"/>
                <a:tab pos="5818188" algn="l"/>
                <a:tab pos="6275388" algn="l"/>
                <a:tab pos="6732588" algn="l"/>
                <a:tab pos="7189788" algn="l"/>
                <a:tab pos="7646988" algn="l"/>
                <a:tab pos="8104188" algn="l"/>
                <a:tab pos="8561388" algn="l"/>
                <a:tab pos="9018588" algn="l"/>
                <a:tab pos="9475788" algn="l"/>
              </a:tabLst>
            </a:pPr>
            <a:r>
              <a:rPr lang="en-US" sz="2400" dirty="0" smtClean="0">
                <a:solidFill>
                  <a:srgbClr val="000000"/>
                </a:solidFill>
                <a:latin typeface="Tahoma" pitchFamily="34" charset="0"/>
                <a:cs typeface="Tahoma" pitchFamily="34" charset="0"/>
              </a:rPr>
              <a:t>One follows its own </a:t>
            </a:r>
            <a:r>
              <a:rPr lang="en-US" sz="2400" i="1" dirty="0" smtClean="0">
                <a:solidFill>
                  <a:srgbClr val="000000"/>
                </a:solidFill>
                <a:latin typeface="Tahoma" pitchFamily="34" charset="0"/>
                <a:cs typeface="Tahoma" pitchFamily="34" charset="0"/>
              </a:rPr>
              <a:t>Technical Abstracting </a:t>
            </a:r>
            <a:r>
              <a:rPr lang="en-US" sz="2400" i="1" dirty="0" smtClean="0">
                <a:solidFill>
                  <a:srgbClr val="000000"/>
                </a:solidFill>
                <a:latin typeface="Tahoma" pitchFamily="34" charset="0"/>
                <a:cs typeface="Tahoma" pitchFamily="34" charset="0"/>
              </a:rPr>
              <a:t>Manual </a:t>
            </a:r>
            <a:endParaRPr lang="en-US" sz="2400" i="1" dirty="0" smtClean="0">
              <a:solidFill>
                <a:srgbClr val="000000"/>
              </a:solidFill>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1000"/>
                                        <p:tgtEl>
                                          <p:spTgt spid="3">
                                            <p:txEl>
                                              <p:pRg st="0" end="0"/>
                                            </p:txEl>
                                          </p:spTgt>
                                        </p:tgtEl>
                                      </p:cBhvr>
                                    </p:animEffect>
                                  </p:childTnLst>
                                </p:cTn>
                              </p:par>
                            </p:childTnLst>
                          </p:cTn>
                        </p:par>
                        <p:par>
                          <p:cTn id="8" fill="hold">
                            <p:stCondLst>
                              <p:cond delay="1000"/>
                            </p:stCondLst>
                            <p:childTnLst>
                              <p:par>
                                <p:cTn id="9" presetID="5" presetClass="entr" presetSubtype="1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checkerboard(across)">
                                      <p:cBhvr>
                                        <p:cTn id="11" dur="1000"/>
                                        <p:tgtEl>
                                          <p:spTgt spid="3">
                                            <p:txEl>
                                              <p:pRg st="2" end="2"/>
                                            </p:txEl>
                                          </p:spTgt>
                                        </p:tgtEl>
                                      </p:cBhvr>
                                    </p:animEffect>
                                  </p:childTnLst>
                                </p:cTn>
                              </p:par>
                            </p:childTnLst>
                          </p:cTn>
                        </p:par>
                        <p:par>
                          <p:cTn id="12" fill="hold">
                            <p:stCondLst>
                              <p:cond delay="2000"/>
                            </p:stCondLst>
                            <p:childTnLst>
                              <p:par>
                                <p:cTn id="13" presetID="5" presetClass="entr" presetSubtype="10" fill="hold"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checkerboard(across)">
                                      <p:cBhvr>
                                        <p:cTn id="15" dur="1000"/>
                                        <p:tgtEl>
                                          <p:spTgt spid="3">
                                            <p:txEl>
                                              <p:pRg st="4" end="4"/>
                                            </p:txEl>
                                          </p:spTgt>
                                        </p:tgtEl>
                                      </p:cBhvr>
                                    </p:animEffect>
                                  </p:childTnLst>
                                </p:cTn>
                              </p:par>
                            </p:childTnLst>
                          </p:cTn>
                        </p:par>
                        <p:par>
                          <p:cTn id="16" fill="hold">
                            <p:stCondLst>
                              <p:cond delay="3000"/>
                            </p:stCondLst>
                            <p:childTnLst>
                              <p:par>
                                <p:cTn id="17" presetID="5" presetClass="entr" presetSubtype="10" fill="hold" nodeType="after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checkerboard(across)">
                                      <p:cBhvr>
                                        <p:cTn id="19" dur="1000"/>
                                        <p:tgtEl>
                                          <p:spTgt spid="3">
                                            <p:txEl>
                                              <p:pRg st="5" end="5"/>
                                            </p:txEl>
                                          </p:spTgt>
                                        </p:tgtEl>
                                      </p:cBhvr>
                                    </p:animEffect>
                                  </p:childTnLst>
                                </p:cTn>
                              </p:par>
                            </p:childTnLst>
                          </p:cTn>
                        </p:par>
                        <p:par>
                          <p:cTn id="20" fill="hold">
                            <p:stCondLst>
                              <p:cond delay="4000"/>
                            </p:stCondLst>
                            <p:childTnLst>
                              <p:par>
                                <p:cTn id="21" presetID="5" presetClass="entr" presetSubtype="10" fill="hold" nodeType="after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checkerboard(across)">
                                      <p:cBhvr>
                                        <p:cTn id="23"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257800"/>
          </a:xfrm>
        </p:spPr>
        <p:txBody>
          <a:bodyPr>
            <a:normAutofit/>
          </a:bodyPr>
          <a:lstStyle/>
          <a:p>
            <a:pPr marL="681038" indent="-681038">
              <a:buNone/>
              <a:tabLst>
                <a:tab pos="682625"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endParaRPr lang="en-US" sz="800" b="1" dirty="0" smtClean="0">
              <a:solidFill>
                <a:srgbClr val="000000"/>
              </a:solidFill>
            </a:endParaRPr>
          </a:p>
          <a:p>
            <a:pPr marL="681038" indent="-681038">
              <a:buNone/>
              <a:tabLst>
                <a:tab pos="682625"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r>
              <a:rPr lang="en-US" sz="2400" b="1" dirty="0" smtClean="0">
                <a:solidFill>
                  <a:srgbClr val="000000"/>
                </a:solidFill>
                <a:latin typeface="Tahoma" pitchFamily="34" charset="0"/>
                <a:cs typeface="Tahoma" pitchFamily="34" charset="0"/>
              </a:rPr>
              <a:t>b. </a:t>
            </a:r>
            <a:r>
              <a:rPr lang="en-US" sz="2400" b="1" dirty="0" smtClean="0">
                <a:solidFill>
                  <a:srgbClr val="000000"/>
                </a:solidFill>
                <a:latin typeface="Tahoma" pitchFamily="34" charset="0"/>
                <a:cs typeface="Tahoma" pitchFamily="34" charset="0"/>
              </a:rPr>
              <a:t>Varied </a:t>
            </a:r>
            <a:r>
              <a:rPr lang="en-US" sz="2400" b="1" dirty="0" smtClean="0">
                <a:solidFill>
                  <a:srgbClr val="000000"/>
                </a:solidFill>
                <a:latin typeface="Tahoma" pitchFamily="34" charset="0"/>
                <a:cs typeface="Tahoma" pitchFamily="34" charset="0"/>
              </a:rPr>
              <a:t>practices in recording journal titles, names of months and other common terms</a:t>
            </a:r>
          </a:p>
          <a:p>
            <a:pPr marL="681038" indent="-681038">
              <a:buNone/>
              <a:tabLst>
                <a:tab pos="682625"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endParaRPr lang="en-US" sz="2400" b="1" dirty="0" smtClean="0">
              <a:solidFill>
                <a:srgbClr val="000000"/>
              </a:solidFill>
              <a:latin typeface="Tahoma" pitchFamily="34" charset="0"/>
              <a:cs typeface="Tahoma" pitchFamily="34" charset="0"/>
            </a:endParaRPr>
          </a:p>
          <a:p>
            <a:pPr marL="681038" indent="-681038">
              <a:buFont typeface="Times New Roman" pitchFamily="18" charset="0"/>
              <a:buChar char="•"/>
              <a:tabLst>
                <a:tab pos="682625"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r>
              <a:rPr lang="en-US" sz="2400" dirty="0" smtClean="0">
                <a:solidFill>
                  <a:srgbClr val="000000"/>
                </a:solidFill>
                <a:latin typeface="Tahoma" pitchFamily="34" charset="0"/>
                <a:cs typeface="Tahoma" pitchFamily="34" charset="0"/>
              </a:rPr>
              <a:t>Some </a:t>
            </a:r>
            <a:r>
              <a:rPr lang="en-US" sz="2400" dirty="0" smtClean="0">
                <a:solidFill>
                  <a:srgbClr val="000000"/>
                </a:solidFill>
                <a:latin typeface="Tahoma" pitchFamily="34" charset="0"/>
                <a:cs typeface="Tahoma" pitchFamily="34" charset="0"/>
              </a:rPr>
              <a:t>provide the complete journal title</a:t>
            </a:r>
          </a:p>
          <a:p>
            <a:pPr marL="681038" indent="-681038">
              <a:buFont typeface="Times New Roman" pitchFamily="18" charset="0"/>
              <a:buChar char="•"/>
              <a:tabLst>
                <a:tab pos="682625"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r>
              <a:rPr lang="en-US" sz="2400" dirty="0" smtClean="0">
                <a:solidFill>
                  <a:srgbClr val="000000"/>
                </a:solidFill>
                <a:latin typeface="Tahoma" pitchFamily="34" charset="0"/>
                <a:cs typeface="Tahoma" pitchFamily="34" charset="0"/>
              </a:rPr>
              <a:t>Others maintain a list of abbreviations they use and this is found in their indexing policies/guidelines</a:t>
            </a:r>
          </a:p>
          <a:p>
            <a:pPr marL="681038" indent="-681038">
              <a:buFont typeface="Times New Roman" pitchFamily="18" charset="0"/>
              <a:buChar char="•"/>
              <a:tabLst>
                <a:tab pos="682625"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r>
              <a:rPr lang="en-US" sz="2400" dirty="0" smtClean="0">
                <a:solidFill>
                  <a:srgbClr val="000000"/>
                </a:solidFill>
                <a:latin typeface="Tahoma" pitchFamily="34" charset="0"/>
                <a:cs typeface="Tahoma" pitchFamily="34" charset="0"/>
              </a:rPr>
              <a:t>Others follow </a:t>
            </a:r>
            <a:r>
              <a:rPr lang="en-US" sz="2400" i="1" dirty="0" smtClean="0">
                <a:solidFill>
                  <a:srgbClr val="000000"/>
                </a:solidFill>
                <a:latin typeface="Tahoma" pitchFamily="34" charset="0"/>
                <a:cs typeface="Tahoma" pitchFamily="34" charset="0"/>
              </a:rPr>
              <a:t>MEDLINE</a:t>
            </a:r>
            <a:r>
              <a:rPr lang="en-US" sz="2400" dirty="0" smtClean="0">
                <a:solidFill>
                  <a:srgbClr val="000000"/>
                </a:solidFill>
                <a:latin typeface="Tahoma" pitchFamily="34" charset="0"/>
                <a:cs typeface="Tahoma" pitchFamily="34" charset="0"/>
              </a:rPr>
              <a:t> and </a:t>
            </a:r>
            <a:r>
              <a:rPr lang="en-US" sz="2400" i="1" dirty="0" smtClean="0">
                <a:solidFill>
                  <a:srgbClr val="000000"/>
                </a:solidFill>
                <a:latin typeface="Tahoma" pitchFamily="34" charset="0"/>
                <a:cs typeface="Tahoma" pitchFamily="34" charset="0"/>
              </a:rPr>
              <a:t>AGRIS</a:t>
            </a:r>
            <a:r>
              <a:rPr lang="en-US" sz="2400" dirty="0" smtClean="0">
                <a:solidFill>
                  <a:srgbClr val="000000"/>
                </a:solidFill>
                <a:latin typeface="Tahoma" pitchFamily="34" charset="0"/>
                <a:cs typeface="Tahoma" pitchFamily="34" charset="0"/>
              </a:rPr>
              <a:t> prescribed abbreviations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1000"/>
                                        <p:tgtEl>
                                          <p:spTgt spid="3">
                                            <p:txEl>
                                              <p:pRg st="1" end="1"/>
                                            </p:txEl>
                                          </p:spTgt>
                                        </p:tgtEl>
                                      </p:cBhvr>
                                    </p:animEffect>
                                  </p:childTnLst>
                                </p:cTn>
                              </p:par>
                            </p:childTnLst>
                          </p:cTn>
                        </p:par>
                        <p:par>
                          <p:cTn id="8" fill="hold">
                            <p:stCondLst>
                              <p:cond delay="1000"/>
                            </p:stCondLst>
                            <p:childTnLst>
                              <p:par>
                                <p:cTn id="9" presetID="9" presetClass="entr" presetSubtype="0" fill="hold"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dissolve">
                                      <p:cBhvr>
                                        <p:cTn id="11" dur="1000"/>
                                        <p:tgtEl>
                                          <p:spTgt spid="3">
                                            <p:txEl>
                                              <p:pRg st="3" end="3"/>
                                            </p:txEl>
                                          </p:spTgt>
                                        </p:tgtEl>
                                      </p:cBhvr>
                                    </p:animEffect>
                                  </p:childTnLst>
                                </p:cTn>
                              </p:par>
                            </p:childTnLst>
                          </p:cTn>
                        </p:par>
                        <p:par>
                          <p:cTn id="12" fill="hold">
                            <p:stCondLst>
                              <p:cond delay="2000"/>
                            </p:stCondLst>
                            <p:childTnLst>
                              <p:par>
                                <p:cTn id="13" presetID="9" presetClass="entr" presetSubtype="0" fill="hold"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dissolve">
                                      <p:cBhvr>
                                        <p:cTn id="15" dur="1000"/>
                                        <p:tgtEl>
                                          <p:spTgt spid="3">
                                            <p:txEl>
                                              <p:pRg st="4" end="4"/>
                                            </p:txEl>
                                          </p:spTgt>
                                        </p:tgtEl>
                                      </p:cBhvr>
                                    </p:animEffect>
                                  </p:childTnLst>
                                </p:cTn>
                              </p:par>
                            </p:childTnLst>
                          </p:cTn>
                        </p:par>
                        <p:par>
                          <p:cTn id="16" fill="hold">
                            <p:stCondLst>
                              <p:cond delay="3000"/>
                            </p:stCondLst>
                            <p:childTnLst>
                              <p:par>
                                <p:cTn id="17" presetID="9" presetClass="entr" presetSubtype="0" fill="hold" nodeType="after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dissolve">
                                      <p:cBhvr>
                                        <p:cTn id="19"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839200" cy="6248400"/>
          </a:xfrm>
        </p:spPr>
        <p:txBody>
          <a:bodyPr/>
          <a:lstStyle/>
          <a:p>
            <a:pPr marL="674688" indent="-674688">
              <a:buNone/>
              <a:tabLst>
                <a:tab pos="676275" algn="l"/>
                <a:tab pos="788988" algn="l"/>
                <a:tab pos="1246188" algn="l"/>
                <a:tab pos="1703388" algn="l"/>
                <a:tab pos="2160588" algn="l"/>
                <a:tab pos="2617788" algn="l"/>
                <a:tab pos="3074988" algn="l"/>
                <a:tab pos="3532188" algn="l"/>
                <a:tab pos="3989388" algn="l"/>
                <a:tab pos="4446588" algn="l"/>
                <a:tab pos="4903788" algn="l"/>
                <a:tab pos="5360988" algn="l"/>
                <a:tab pos="5818188" algn="l"/>
                <a:tab pos="6275388" algn="l"/>
                <a:tab pos="6732588" algn="l"/>
                <a:tab pos="7189788" algn="l"/>
                <a:tab pos="7646988" algn="l"/>
                <a:tab pos="8104188" algn="l"/>
                <a:tab pos="8561388" algn="l"/>
                <a:tab pos="9018588" algn="l"/>
                <a:tab pos="9475788" algn="l"/>
              </a:tabLst>
            </a:pPr>
            <a:endParaRPr lang="en-US" sz="2800" b="1" dirty="0" smtClean="0">
              <a:solidFill>
                <a:srgbClr val="000000"/>
              </a:solidFill>
            </a:endParaRPr>
          </a:p>
          <a:p>
            <a:pPr marL="674688" indent="-674688">
              <a:buNone/>
              <a:tabLst>
                <a:tab pos="676275" algn="l"/>
                <a:tab pos="788988" algn="l"/>
                <a:tab pos="1246188" algn="l"/>
                <a:tab pos="1703388" algn="l"/>
                <a:tab pos="2160588" algn="l"/>
                <a:tab pos="2617788" algn="l"/>
                <a:tab pos="3074988" algn="l"/>
                <a:tab pos="3532188" algn="l"/>
                <a:tab pos="3989388" algn="l"/>
                <a:tab pos="4446588" algn="l"/>
                <a:tab pos="4903788" algn="l"/>
                <a:tab pos="5360988" algn="l"/>
                <a:tab pos="5818188" algn="l"/>
                <a:tab pos="6275388" algn="l"/>
                <a:tab pos="6732588" algn="l"/>
                <a:tab pos="7189788" algn="l"/>
                <a:tab pos="7646988" algn="l"/>
                <a:tab pos="8104188" algn="l"/>
                <a:tab pos="8561388" algn="l"/>
                <a:tab pos="9018588" algn="l"/>
                <a:tab pos="9475788" algn="l"/>
              </a:tabLst>
            </a:pPr>
            <a:endParaRPr lang="en-US" sz="800" b="1" dirty="0" smtClean="0">
              <a:solidFill>
                <a:srgbClr val="000000"/>
              </a:solidFill>
            </a:endParaRPr>
          </a:p>
          <a:p>
            <a:pPr marL="674688" indent="-674688">
              <a:buNone/>
              <a:tabLst>
                <a:tab pos="676275" algn="l"/>
                <a:tab pos="788988" algn="l"/>
                <a:tab pos="1246188" algn="l"/>
                <a:tab pos="1703388" algn="l"/>
                <a:tab pos="2160588" algn="l"/>
                <a:tab pos="2617788" algn="l"/>
                <a:tab pos="3074988" algn="l"/>
                <a:tab pos="3532188" algn="l"/>
                <a:tab pos="3989388" algn="l"/>
                <a:tab pos="4446588" algn="l"/>
                <a:tab pos="4903788" algn="l"/>
                <a:tab pos="5360988" algn="l"/>
                <a:tab pos="5818188" algn="l"/>
                <a:tab pos="6275388" algn="l"/>
                <a:tab pos="6732588" algn="l"/>
                <a:tab pos="7189788" algn="l"/>
                <a:tab pos="7646988" algn="l"/>
                <a:tab pos="8104188" algn="l"/>
                <a:tab pos="8561388" algn="l"/>
                <a:tab pos="9018588" algn="l"/>
                <a:tab pos="9475788" algn="l"/>
              </a:tabLst>
            </a:pPr>
            <a:endParaRPr lang="en-US" sz="2800" b="1" dirty="0" smtClean="0">
              <a:solidFill>
                <a:srgbClr val="000000"/>
              </a:solidFill>
            </a:endParaRPr>
          </a:p>
          <a:p>
            <a:pPr marL="674688" indent="-674688">
              <a:buNone/>
              <a:tabLst>
                <a:tab pos="676275" algn="l"/>
                <a:tab pos="788988" algn="l"/>
                <a:tab pos="1246188" algn="l"/>
                <a:tab pos="1703388" algn="l"/>
                <a:tab pos="2160588" algn="l"/>
                <a:tab pos="2617788" algn="l"/>
                <a:tab pos="3074988" algn="l"/>
                <a:tab pos="3532188" algn="l"/>
                <a:tab pos="3989388" algn="l"/>
                <a:tab pos="4446588" algn="l"/>
                <a:tab pos="4903788" algn="l"/>
                <a:tab pos="5360988" algn="l"/>
                <a:tab pos="5818188" algn="l"/>
                <a:tab pos="6275388" algn="l"/>
                <a:tab pos="6732588" algn="l"/>
                <a:tab pos="7189788" algn="l"/>
                <a:tab pos="7646988" algn="l"/>
                <a:tab pos="8104188" algn="l"/>
                <a:tab pos="8561388" algn="l"/>
                <a:tab pos="9018588" algn="l"/>
                <a:tab pos="9475788" algn="l"/>
              </a:tabLst>
            </a:pPr>
            <a:r>
              <a:rPr lang="en-US" sz="2400" b="1" dirty="0" smtClean="0">
                <a:solidFill>
                  <a:srgbClr val="000000"/>
                </a:solidFill>
                <a:latin typeface="Tahoma" pitchFamily="34" charset="0"/>
                <a:cs typeface="Tahoma" pitchFamily="34" charset="0"/>
              </a:rPr>
              <a:t>4. </a:t>
            </a:r>
            <a:r>
              <a:rPr lang="en-US" sz="2400" b="1" dirty="0" smtClean="0">
                <a:solidFill>
                  <a:srgbClr val="000000"/>
                </a:solidFill>
                <a:latin typeface="Tahoma" pitchFamily="34" charset="0"/>
                <a:cs typeface="Tahoma" pitchFamily="34" charset="0"/>
              </a:rPr>
              <a:t>Recording </a:t>
            </a:r>
            <a:r>
              <a:rPr lang="en-US" sz="2400" b="1" dirty="0" smtClean="0">
                <a:solidFill>
                  <a:srgbClr val="000000"/>
                </a:solidFill>
                <a:latin typeface="Tahoma" pitchFamily="34" charset="0"/>
                <a:cs typeface="Tahoma" pitchFamily="34" charset="0"/>
              </a:rPr>
              <a:t>of varied names used by authors or varied forms of authors' names</a:t>
            </a:r>
          </a:p>
          <a:p>
            <a:pPr marL="674688" indent="-674688">
              <a:buNone/>
              <a:tabLst>
                <a:tab pos="676275" algn="l"/>
                <a:tab pos="788988" algn="l"/>
                <a:tab pos="1246188" algn="l"/>
                <a:tab pos="1703388" algn="l"/>
                <a:tab pos="2160588" algn="l"/>
                <a:tab pos="2617788" algn="l"/>
                <a:tab pos="3074988" algn="l"/>
                <a:tab pos="3532188" algn="l"/>
                <a:tab pos="3989388" algn="l"/>
                <a:tab pos="4446588" algn="l"/>
                <a:tab pos="4903788" algn="l"/>
                <a:tab pos="5360988" algn="l"/>
                <a:tab pos="5818188" algn="l"/>
                <a:tab pos="6275388" algn="l"/>
                <a:tab pos="6732588" algn="l"/>
                <a:tab pos="7189788" algn="l"/>
                <a:tab pos="7646988" algn="l"/>
                <a:tab pos="8104188" algn="l"/>
                <a:tab pos="8561388" algn="l"/>
                <a:tab pos="9018588" algn="l"/>
                <a:tab pos="9475788" algn="l"/>
              </a:tabLst>
            </a:pPr>
            <a:endParaRPr lang="en-US" sz="2400" b="1" dirty="0" smtClean="0">
              <a:solidFill>
                <a:srgbClr val="000000"/>
              </a:solidFill>
              <a:latin typeface="Tahoma" pitchFamily="34" charset="0"/>
              <a:cs typeface="Tahoma" pitchFamily="34" charset="0"/>
            </a:endParaRPr>
          </a:p>
          <a:p>
            <a:pPr marL="674688" indent="-674688">
              <a:buFont typeface="Times New Roman" pitchFamily="18" charset="0"/>
              <a:buChar char="•"/>
              <a:tabLst>
                <a:tab pos="676275" algn="l"/>
                <a:tab pos="788988" algn="l"/>
                <a:tab pos="1246188" algn="l"/>
                <a:tab pos="1703388" algn="l"/>
                <a:tab pos="2160588" algn="l"/>
                <a:tab pos="2617788" algn="l"/>
                <a:tab pos="3074988" algn="l"/>
                <a:tab pos="3532188" algn="l"/>
                <a:tab pos="3989388" algn="l"/>
                <a:tab pos="4446588" algn="l"/>
                <a:tab pos="4903788" algn="l"/>
                <a:tab pos="5360988" algn="l"/>
                <a:tab pos="5818188" algn="l"/>
                <a:tab pos="6275388" algn="l"/>
                <a:tab pos="6732588" algn="l"/>
                <a:tab pos="7189788" algn="l"/>
                <a:tab pos="7646988" algn="l"/>
                <a:tab pos="8104188" algn="l"/>
                <a:tab pos="8561388" algn="l"/>
                <a:tab pos="9018588" algn="l"/>
                <a:tab pos="9475788" algn="l"/>
              </a:tabLst>
            </a:pPr>
            <a:r>
              <a:rPr lang="en-US" sz="2400" dirty="0" smtClean="0">
                <a:solidFill>
                  <a:srgbClr val="000000"/>
                </a:solidFill>
                <a:latin typeface="Tahoma" pitchFamily="34" charset="0"/>
                <a:cs typeface="Tahoma" pitchFamily="34" charset="0"/>
              </a:rPr>
              <a:t>Some maintain a name authority file</a:t>
            </a:r>
          </a:p>
          <a:p>
            <a:pPr marL="674688" indent="-674688">
              <a:buFont typeface="Times New Roman" pitchFamily="18" charset="0"/>
              <a:buChar char="•"/>
              <a:tabLst>
                <a:tab pos="676275" algn="l"/>
                <a:tab pos="788988" algn="l"/>
                <a:tab pos="1246188" algn="l"/>
                <a:tab pos="1703388" algn="l"/>
                <a:tab pos="2160588" algn="l"/>
                <a:tab pos="2617788" algn="l"/>
                <a:tab pos="3074988" algn="l"/>
                <a:tab pos="3532188" algn="l"/>
                <a:tab pos="3989388" algn="l"/>
                <a:tab pos="4446588" algn="l"/>
                <a:tab pos="4903788" algn="l"/>
                <a:tab pos="5360988" algn="l"/>
                <a:tab pos="5818188" algn="l"/>
                <a:tab pos="6275388" algn="l"/>
                <a:tab pos="6732588" algn="l"/>
                <a:tab pos="7189788" algn="l"/>
                <a:tab pos="7646988" algn="l"/>
                <a:tab pos="8104188" algn="l"/>
                <a:tab pos="8561388" algn="l"/>
                <a:tab pos="9018588" algn="l"/>
                <a:tab pos="9475788" algn="l"/>
              </a:tabLst>
            </a:pPr>
            <a:r>
              <a:rPr lang="en-US" sz="2400" dirty="0" smtClean="0">
                <a:solidFill>
                  <a:srgbClr val="000000"/>
                </a:solidFill>
                <a:latin typeface="Tahoma" pitchFamily="34" charset="0"/>
                <a:cs typeface="Tahoma" pitchFamily="34" charset="0"/>
              </a:rPr>
              <a:t>Others simply provide cross references from the various forms to an established form</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slide(fromBottom)">
                                      <p:cBhvr>
                                        <p:cTn id="7" dur="1000"/>
                                        <p:tgtEl>
                                          <p:spTgt spid="3">
                                            <p:txEl>
                                              <p:pRg st="3" end="3"/>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slide(fromBottom)">
                                      <p:cBhvr>
                                        <p:cTn id="10" dur="500"/>
                                        <p:tgtEl>
                                          <p:spTgt spid="3">
                                            <p:txEl>
                                              <p:pRg st="5" end="5"/>
                                            </p:txEl>
                                          </p:spTgt>
                                        </p:tgtEl>
                                      </p:cBhvr>
                                    </p:animEffect>
                                  </p:childTnLst>
                                </p:cTn>
                              </p:par>
                              <p:par>
                                <p:cTn id="11" presetID="12" presetClass="entr" presetSubtype="4"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slide(fromBottom)">
                                      <p:cBhvr>
                                        <p:cTn id="1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04800"/>
            <a:ext cx="8229600" cy="5364163"/>
          </a:xfrm>
        </p:spPr>
        <p:txBody>
          <a:bodyPr/>
          <a:lstStyle/>
          <a:p>
            <a:pPr marL="0"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b="1" dirty="0" smtClean="0">
              <a:solidFill>
                <a:srgbClr val="000000"/>
              </a:solidFill>
            </a:endParaRPr>
          </a:p>
          <a:p>
            <a:pPr marL="0"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b="1" dirty="0" smtClean="0">
                <a:solidFill>
                  <a:srgbClr val="000000"/>
                </a:solidFill>
                <a:latin typeface="Tahoma" pitchFamily="34" charset="0"/>
                <a:cs typeface="Tahoma" pitchFamily="34" charset="0"/>
              </a:rPr>
              <a:t>5</a:t>
            </a:r>
            <a:r>
              <a:rPr lang="en-US" sz="2400" b="1" dirty="0" smtClean="0">
                <a:solidFill>
                  <a:srgbClr val="000000"/>
                </a:solidFill>
                <a:latin typeface="Tahoma" pitchFamily="34" charset="0"/>
                <a:cs typeface="Tahoma" pitchFamily="34" charset="0"/>
              </a:rPr>
              <a:t>. </a:t>
            </a:r>
            <a:r>
              <a:rPr lang="en-US" sz="2400" b="1" dirty="0" smtClean="0">
                <a:solidFill>
                  <a:srgbClr val="000000"/>
                </a:solidFill>
                <a:latin typeface="Tahoma" pitchFamily="34" charset="0"/>
                <a:cs typeface="Tahoma" pitchFamily="34" charset="0"/>
              </a:rPr>
              <a:t>Limitations of software used and ceased technical support from software provider</a:t>
            </a:r>
          </a:p>
          <a:p>
            <a:pPr marL="0"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400" b="1" dirty="0" smtClean="0">
              <a:solidFill>
                <a:srgbClr val="000000"/>
              </a:solidFill>
              <a:latin typeface="Tahoma" pitchFamily="34" charset="0"/>
              <a:cs typeface="Tahoma" pitchFamily="34" charset="0"/>
            </a:endParaRPr>
          </a:p>
          <a:p>
            <a:pPr marL="0"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b="1" dirty="0" smtClean="0">
                <a:solidFill>
                  <a:srgbClr val="000000"/>
                </a:solidFill>
                <a:latin typeface="Tahoma" pitchFamily="34" charset="0"/>
                <a:cs typeface="Tahoma" pitchFamily="34" charset="0"/>
              </a:rPr>
              <a:t>6</a:t>
            </a:r>
            <a:r>
              <a:rPr lang="en-US" sz="2400" b="1" dirty="0" smtClean="0">
                <a:solidFill>
                  <a:srgbClr val="000000"/>
                </a:solidFill>
                <a:latin typeface="Tahoma" pitchFamily="34" charset="0"/>
                <a:cs typeface="Tahoma" pitchFamily="34" charset="0"/>
              </a:rPr>
              <a:t>. </a:t>
            </a:r>
            <a:r>
              <a:rPr lang="en-US" sz="2400" b="1" dirty="0" smtClean="0">
                <a:solidFill>
                  <a:srgbClr val="000000"/>
                </a:solidFill>
                <a:latin typeface="Tahoma" pitchFamily="34" charset="0"/>
                <a:cs typeface="Tahoma" pitchFamily="34" charset="0"/>
              </a:rPr>
              <a:t>Dilemma of continuing to have printed indexes which are found to be less cost effective </a:t>
            </a:r>
            <a:r>
              <a:rPr lang="en-US" sz="2400" b="1" dirty="0" smtClean="0">
                <a:solidFill>
                  <a:srgbClr val="000000"/>
                </a:solidFill>
                <a:latin typeface="Tahoma" pitchFamily="34" charset="0"/>
                <a:cs typeface="Tahoma" pitchFamily="34" charset="0"/>
              </a:rPr>
              <a:t>but</a:t>
            </a:r>
            <a:r>
              <a:rPr lang="en-US" sz="2400" b="1" dirty="0" smtClean="0">
                <a:solidFill>
                  <a:srgbClr val="000000"/>
                </a:solidFill>
                <a:latin typeface="Tahoma" pitchFamily="34" charset="0"/>
                <a:cs typeface="Tahoma" pitchFamily="34" charset="0"/>
              </a:rPr>
              <a:t> </a:t>
            </a:r>
            <a:r>
              <a:rPr lang="en-US" sz="2400" b="1" dirty="0" smtClean="0">
                <a:solidFill>
                  <a:srgbClr val="000000"/>
                </a:solidFill>
                <a:latin typeface="Tahoma" pitchFamily="34" charset="0"/>
                <a:cs typeface="Tahoma" pitchFamily="34" charset="0"/>
              </a:rPr>
              <a:t>less efficient due to excessive time lag, to convert these to CD format or to have these accessed online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1000"/>
                                        <p:tgtEl>
                                          <p:spTgt spid="3">
                                            <p:txEl>
                                              <p:pRg st="1" end="1"/>
                                            </p:txEl>
                                          </p:spTgt>
                                        </p:tgtEl>
                                      </p:cBhvr>
                                    </p:animEffect>
                                  </p:childTnLst>
                                </p:cTn>
                              </p:par>
                            </p:childTnLst>
                          </p:cTn>
                        </p:par>
                        <p:par>
                          <p:cTn id="8" fill="hold">
                            <p:stCondLst>
                              <p:cond delay="1000"/>
                            </p:stCondLst>
                            <p:childTnLst>
                              <p:par>
                                <p:cTn id="9" presetID="18" presetClass="entr" presetSubtype="12" fill="hold"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strips(downLeft)">
                                      <p:cBhvr>
                                        <p:cTn id="11"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839200" cy="5516563"/>
          </a:xfrm>
        </p:spPr>
        <p:txBody>
          <a:bodyPr>
            <a:normAutofit/>
          </a:bodyPr>
          <a:lstStyle/>
          <a:p>
            <a:pPr marL="681038" indent="-681038">
              <a:buNone/>
              <a:tabLst>
                <a:tab pos="682625"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r>
              <a:rPr lang="en-US" sz="2400" b="1" dirty="0" smtClean="0">
                <a:solidFill>
                  <a:srgbClr val="000000"/>
                </a:solidFill>
                <a:latin typeface="Tahoma" pitchFamily="34" charset="0"/>
                <a:cs typeface="Tahoma" pitchFamily="34" charset="0"/>
              </a:rPr>
              <a:t>6</a:t>
            </a:r>
            <a:r>
              <a:rPr lang="en-US" sz="2400" b="1" dirty="0" smtClean="0">
                <a:solidFill>
                  <a:srgbClr val="000000"/>
                </a:solidFill>
                <a:latin typeface="Tahoma" pitchFamily="34" charset="0"/>
                <a:cs typeface="Tahoma" pitchFamily="34" charset="0"/>
              </a:rPr>
              <a:t>. </a:t>
            </a:r>
            <a:r>
              <a:rPr lang="en-US" sz="2400" b="1" dirty="0" smtClean="0">
                <a:solidFill>
                  <a:srgbClr val="000000"/>
                </a:solidFill>
                <a:latin typeface="Tahoma" pitchFamily="34" charset="0"/>
                <a:cs typeface="Tahoma" pitchFamily="34" charset="0"/>
              </a:rPr>
              <a:t>The institutions mentioned earlier that currently publish the indexes  have thought of doing citation indexing but have not undertaken it for the following reasons:</a:t>
            </a:r>
          </a:p>
          <a:p>
            <a:pPr marL="681038" indent="-681038">
              <a:buNone/>
              <a:tabLst>
                <a:tab pos="682625"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endParaRPr lang="en-US" sz="2400" b="1" dirty="0" smtClean="0">
              <a:solidFill>
                <a:srgbClr val="000000"/>
              </a:solidFill>
              <a:latin typeface="Tahoma" pitchFamily="34" charset="0"/>
              <a:cs typeface="Tahoma" pitchFamily="34" charset="0"/>
            </a:endParaRPr>
          </a:p>
          <a:p>
            <a:pPr marL="681038" indent="-681038">
              <a:buFont typeface="Times New Roman" pitchFamily="18" charset="0"/>
              <a:buChar char="•"/>
              <a:tabLst>
                <a:tab pos="682625"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r>
              <a:rPr lang="en-US" sz="2400" dirty="0" smtClean="0">
                <a:solidFill>
                  <a:srgbClr val="000000"/>
                </a:solidFill>
                <a:latin typeface="Tahoma" pitchFamily="34" charset="0"/>
                <a:cs typeface="Tahoma" pitchFamily="34" charset="0"/>
              </a:rPr>
              <a:t>Lack of staff to do citation indexing</a:t>
            </a:r>
          </a:p>
          <a:p>
            <a:pPr marL="681038" indent="-681038">
              <a:buFont typeface="Times New Roman" pitchFamily="18" charset="0"/>
              <a:buChar char="•"/>
              <a:tabLst>
                <a:tab pos="682625"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r>
              <a:rPr lang="en-US" sz="2400" dirty="0" smtClean="0">
                <a:solidFill>
                  <a:srgbClr val="000000"/>
                </a:solidFill>
                <a:latin typeface="Tahoma" pitchFamily="34" charset="0"/>
                <a:cs typeface="Tahoma" pitchFamily="34" charset="0"/>
              </a:rPr>
              <a:t>Need to be trained in doing citation indexing</a:t>
            </a:r>
          </a:p>
          <a:p>
            <a:pPr marL="681038" indent="-681038">
              <a:buFont typeface="Times New Roman" pitchFamily="18" charset="0"/>
              <a:buChar char="•"/>
              <a:tabLst>
                <a:tab pos="682625"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r>
              <a:rPr lang="en-US" sz="2400" dirty="0" smtClean="0">
                <a:solidFill>
                  <a:srgbClr val="000000"/>
                </a:solidFill>
                <a:latin typeface="Tahoma" pitchFamily="34" charset="0"/>
                <a:cs typeface="Tahoma" pitchFamily="34" charset="0"/>
              </a:rPr>
              <a:t>Appropriate software to use</a:t>
            </a:r>
          </a:p>
          <a:p>
            <a:pPr marL="681038" indent="-681038">
              <a:buFont typeface="Times New Roman" pitchFamily="18" charset="0"/>
              <a:buChar char="•"/>
              <a:tabLst>
                <a:tab pos="682625"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r>
              <a:rPr lang="en-US" sz="2400" dirty="0" smtClean="0">
                <a:solidFill>
                  <a:srgbClr val="000000"/>
                </a:solidFill>
                <a:latin typeface="Tahoma" pitchFamily="34" charset="0"/>
                <a:cs typeface="Tahoma" pitchFamily="34" charset="0"/>
              </a:rPr>
              <a:t>Not all articles indexed contain references to  documents used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1000"/>
                                        <p:tgtEl>
                                          <p:spTgt spid="3">
                                            <p:txEl>
                                              <p:pRg st="0" end="0"/>
                                            </p:txEl>
                                          </p:spTgt>
                                        </p:tgtEl>
                                      </p:cBhvr>
                                    </p:animEffect>
                                  </p:childTnLst>
                                </p:cTn>
                              </p:par>
                            </p:childTnLst>
                          </p:cTn>
                        </p:par>
                        <p:par>
                          <p:cTn id="8" fill="hold">
                            <p:stCondLst>
                              <p:cond delay="1000"/>
                            </p:stCondLst>
                            <p:childTnLst>
                              <p:par>
                                <p:cTn id="9" presetID="18" presetClass="entr" presetSubtype="12"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strips(downLeft)">
                                      <p:cBhvr>
                                        <p:cTn id="11" dur="1000"/>
                                        <p:tgtEl>
                                          <p:spTgt spid="3">
                                            <p:txEl>
                                              <p:pRg st="2" end="2"/>
                                            </p:txEl>
                                          </p:spTgt>
                                        </p:tgtEl>
                                      </p:cBhvr>
                                    </p:animEffect>
                                  </p:childTnLst>
                                </p:cTn>
                              </p:par>
                            </p:childTnLst>
                          </p:cTn>
                        </p:par>
                        <p:par>
                          <p:cTn id="12" fill="hold">
                            <p:stCondLst>
                              <p:cond delay="2000"/>
                            </p:stCondLst>
                            <p:childTnLst>
                              <p:par>
                                <p:cTn id="13" presetID="18" presetClass="entr" presetSubtype="12"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strips(downLeft)">
                                      <p:cBhvr>
                                        <p:cTn id="15" dur="1000"/>
                                        <p:tgtEl>
                                          <p:spTgt spid="3">
                                            <p:txEl>
                                              <p:pRg st="3" end="3"/>
                                            </p:txEl>
                                          </p:spTgt>
                                        </p:tgtEl>
                                      </p:cBhvr>
                                    </p:animEffect>
                                  </p:childTnLst>
                                </p:cTn>
                              </p:par>
                            </p:childTnLst>
                          </p:cTn>
                        </p:par>
                        <p:par>
                          <p:cTn id="16" fill="hold">
                            <p:stCondLst>
                              <p:cond delay="3000"/>
                            </p:stCondLst>
                            <p:childTnLst>
                              <p:par>
                                <p:cTn id="17" presetID="18" presetClass="entr" presetSubtype="12"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strips(downLeft)">
                                      <p:cBhvr>
                                        <p:cTn id="19" dur="1000"/>
                                        <p:tgtEl>
                                          <p:spTgt spid="3">
                                            <p:txEl>
                                              <p:pRg st="4" end="4"/>
                                            </p:txEl>
                                          </p:spTgt>
                                        </p:tgtEl>
                                      </p:cBhvr>
                                    </p:animEffect>
                                  </p:childTnLst>
                                </p:cTn>
                              </p:par>
                            </p:childTnLst>
                          </p:cTn>
                        </p:par>
                        <p:par>
                          <p:cTn id="20" fill="hold">
                            <p:stCondLst>
                              <p:cond delay="4000"/>
                            </p:stCondLst>
                            <p:childTnLst>
                              <p:par>
                                <p:cTn id="21" presetID="18" presetClass="entr" presetSubtype="12" fill="hold"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strips(downLeft)">
                                      <p:cBhvr>
                                        <p:cTn id="23"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685800"/>
          </a:xfrm>
        </p:spPr>
        <p:txBody>
          <a:bodyPr>
            <a:normAutofit/>
          </a:bodyPr>
          <a:lstStyle/>
          <a:p>
            <a:pPr algn="l"/>
            <a:r>
              <a:rPr lang="en-US" sz="3600" b="1" dirty="0" smtClean="0">
                <a:latin typeface="Tahoma" pitchFamily="34" charset="0"/>
                <a:cs typeface="Tahoma" pitchFamily="34" charset="0"/>
              </a:rPr>
              <a:t>References:</a:t>
            </a:r>
            <a:endParaRPr lang="en-US" sz="3600" b="1" dirty="0">
              <a:latin typeface="Tahoma" pitchFamily="34" charset="0"/>
              <a:cs typeface="Tahoma" pitchFamily="34" charset="0"/>
            </a:endParaRPr>
          </a:p>
        </p:txBody>
      </p:sp>
      <p:sp>
        <p:nvSpPr>
          <p:cNvPr id="3" name="Content Placeholder 2"/>
          <p:cNvSpPr>
            <a:spLocks noGrp="1"/>
          </p:cNvSpPr>
          <p:nvPr>
            <p:ph idx="1"/>
          </p:nvPr>
        </p:nvSpPr>
        <p:spPr>
          <a:xfrm>
            <a:off x="381000" y="1371600"/>
            <a:ext cx="8686800" cy="4953000"/>
          </a:xfrm>
        </p:spPr>
        <p:txBody>
          <a:bodyPr>
            <a:noAutofit/>
          </a:bodyPr>
          <a:lstStyle/>
          <a:p>
            <a:pPr marL="0"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i="1" dirty="0" smtClean="0">
                <a:solidFill>
                  <a:srgbClr val="000000"/>
                </a:solidFill>
                <a:latin typeface="Tahoma" pitchFamily="34" charset="0"/>
                <a:cs typeface="Tahoma" pitchFamily="34" charset="0"/>
              </a:rPr>
              <a:t>Issues in Indexing in the Philippines</a:t>
            </a:r>
            <a:r>
              <a:rPr lang="en-US" sz="2400" dirty="0" smtClean="0">
                <a:solidFill>
                  <a:srgbClr val="000000"/>
                </a:solidFill>
                <a:latin typeface="Tahoma" pitchFamily="34" charset="0"/>
                <a:cs typeface="Tahoma" pitchFamily="34" charset="0"/>
              </a:rPr>
              <a:t>. A Presentation by Prof. </a:t>
            </a:r>
            <a:r>
              <a:rPr lang="en-US" sz="2400" dirty="0" smtClean="0">
                <a:solidFill>
                  <a:srgbClr val="000000"/>
                </a:solidFill>
                <a:latin typeface="Tahoma" pitchFamily="34" charset="0"/>
                <a:cs typeface="Tahoma" pitchFamily="34" charset="0"/>
              </a:rPr>
              <a:t>  </a:t>
            </a:r>
          </a:p>
          <a:p>
            <a:pPr marL="0"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dirty="0" smtClean="0">
                <a:solidFill>
                  <a:srgbClr val="000000"/>
                </a:solidFill>
                <a:latin typeface="Tahoma" pitchFamily="34" charset="0"/>
                <a:cs typeface="Tahoma" pitchFamily="34" charset="0"/>
              </a:rPr>
              <a:t> </a:t>
            </a:r>
            <a:r>
              <a:rPr lang="en-US" sz="2400" dirty="0" smtClean="0">
                <a:solidFill>
                  <a:srgbClr val="000000"/>
                </a:solidFill>
                <a:latin typeface="Tahoma" pitchFamily="34" charset="0"/>
                <a:cs typeface="Tahoma" pitchFamily="34" charset="0"/>
              </a:rPr>
              <a:t>    </a:t>
            </a:r>
            <a:r>
              <a:rPr lang="en-US" sz="2400" dirty="0" smtClean="0">
                <a:solidFill>
                  <a:srgbClr val="000000"/>
                </a:solidFill>
                <a:latin typeface="Tahoma" pitchFamily="34" charset="0"/>
                <a:cs typeface="Tahoma" pitchFamily="34" charset="0"/>
              </a:rPr>
              <a:t>Rosalie </a:t>
            </a:r>
            <a:r>
              <a:rPr lang="en-US" sz="2400" dirty="0" smtClean="0">
                <a:solidFill>
                  <a:srgbClr val="000000"/>
                </a:solidFill>
                <a:latin typeface="Tahoma" pitchFamily="34" charset="0"/>
                <a:cs typeface="Tahoma" pitchFamily="34" charset="0"/>
              </a:rPr>
              <a:t>B. </a:t>
            </a:r>
            <a:r>
              <a:rPr lang="en-US" sz="2400" dirty="0" err="1" smtClean="0">
                <a:solidFill>
                  <a:srgbClr val="000000"/>
                </a:solidFill>
                <a:latin typeface="Tahoma" pitchFamily="34" charset="0"/>
                <a:cs typeface="Tahoma" pitchFamily="34" charset="0"/>
              </a:rPr>
              <a:t>Faderon</a:t>
            </a:r>
            <a:r>
              <a:rPr lang="en-US" sz="2400" dirty="0" smtClean="0">
                <a:solidFill>
                  <a:srgbClr val="000000"/>
                </a:solidFill>
                <a:latin typeface="Tahoma" pitchFamily="34" charset="0"/>
                <a:cs typeface="Tahoma" pitchFamily="34" charset="0"/>
              </a:rPr>
              <a:t>. CHED-UP Seminar-Workshop on </a:t>
            </a:r>
            <a:r>
              <a:rPr lang="en-US" sz="2400" dirty="0" smtClean="0">
                <a:solidFill>
                  <a:srgbClr val="000000"/>
                </a:solidFill>
                <a:latin typeface="Tahoma" pitchFamily="34" charset="0"/>
                <a:cs typeface="Tahoma" pitchFamily="34" charset="0"/>
              </a:rPr>
              <a:t>  </a:t>
            </a:r>
          </a:p>
          <a:p>
            <a:pPr marL="0"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dirty="0" smtClean="0">
                <a:solidFill>
                  <a:srgbClr val="000000"/>
                </a:solidFill>
                <a:latin typeface="Tahoma" pitchFamily="34" charset="0"/>
                <a:cs typeface="Tahoma" pitchFamily="34" charset="0"/>
              </a:rPr>
              <a:t> </a:t>
            </a:r>
            <a:r>
              <a:rPr lang="en-US" sz="2400" dirty="0" smtClean="0">
                <a:solidFill>
                  <a:srgbClr val="000000"/>
                </a:solidFill>
                <a:latin typeface="Tahoma" pitchFamily="34" charset="0"/>
                <a:cs typeface="Tahoma" pitchFamily="34" charset="0"/>
              </a:rPr>
              <a:t>    </a:t>
            </a:r>
            <a:r>
              <a:rPr lang="en-US" sz="2400" dirty="0" smtClean="0">
                <a:solidFill>
                  <a:srgbClr val="000000"/>
                </a:solidFill>
                <a:latin typeface="Tahoma" pitchFamily="34" charset="0"/>
                <a:cs typeface="Tahoma" pitchFamily="34" charset="0"/>
              </a:rPr>
              <a:t>Reinventing </a:t>
            </a:r>
            <a:r>
              <a:rPr lang="en-US" sz="2400" dirty="0" smtClean="0">
                <a:solidFill>
                  <a:srgbClr val="000000"/>
                </a:solidFill>
                <a:latin typeface="Tahoma" pitchFamily="34" charset="0"/>
                <a:cs typeface="Tahoma" pitchFamily="34" charset="0"/>
              </a:rPr>
              <a:t>SUC Journals: </a:t>
            </a:r>
            <a:r>
              <a:rPr lang="en-US" sz="2400" dirty="0" smtClean="0">
                <a:solidFill>
                  <a:srgbClr val="000000"/>
                </a:solidFill>
                <a:latin typeface="Tahoma" pitchFamily="34" charset="0"/>
                <a:cs typeface="Tahoma" pitchFamily="34" charset="0"/>
              </a:rPr>
              <a:t>Moves </a:t>
            </a:r>
            <a:r>
              <a:rPr lang="en-US" sz="2400" dirty="0" smtClean="0">
                <a:solidFill>
                  <a:srgbClr val="000000"/>
                </a:solidFill>
                <a:latin typeface="Tahoma" pitchFamily="34" charset="0"/>
                <a:cs typeface="Tahoma" pitchFamily="34" charset="0"/>
              </a:rPr>
              <a:t>Towards </a:t>
            </a:r>
            <a:r>
              <a:rPr lang="en-US" sz="2400" dirty="0" smtClean="0">
                <a:solidFill>
                  <a:srgbClr val="000000"/>
                </a:solidFill>
                <a:latin typeface="Tahoma" pitchFamily="34" charset="0"/>
                <a:cs typeface="Tahoma" pitchFamily="34" charset="0"/>
              </a:rPr>
              <a:t>  </a:t>
            </a:r>
          </a:p>
          <a:p>
            <a:pPr marL="0"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dirty="0" smtClean="0">
                <a:solidFill>
                  <a:srgbClr val="000000"/>
                </a:solidFill>
                <a:latin typeface="Tahoma" pitchFamily="34" charset="0"/>
                <a:cs typeface="Tahoma" pitchFamily="34" charset="0"/>
              </a:rPr>
              <a:t> </a:t>
            </a:r>
            <a:r>
              <a:rPr lang="en-US" sz="2400" dirty="0" smtClean="0">
                <a:solidFill>
                  <a:srgbClr val="000000"/>
                </a:solidFill>
                <a:latin typeface="Tahoma" pitchFamily="34" charset="0"/>
                <a:cs typeface="Tahoma" pitchFamily="34" charset="0"/>
              </a:rPr>
              <a:t>    </a:t>
            </a:r>
            <a:r>
              <a:rPr lang="en-US" sz="2400" dirty="0" smtClean="0">
                <a:solidFill>
                  <a:srgbClr val="000000"/>
                </a:solidFill>
                <a:latin typeface="Tahoma" pitchFamily="34" charset="0"/>
                <a:cs typeface="Tahoma" pitchFamily="34" charset="0"/>
              </a:rPr>
              <a:t>Internationalization</a:t>
            </a:r>
            <a:r>
              <a:rPr lang="en-US" sz="2400" dirty="0" smtClean="0">
                <a:solidFill>
                  <a:srgbClr val="000000"/>
                </a:solidFill>
                <a:latin typeface="Tahoma" pitchFamily="34" charset="0"/>
                <a:cs typeface="Tahoma" pitchFamily="34" charset="0"/>
              </a:rPr>
              <a:t>. February 17, 2011</a:t>
            </a:r>
          </a:p>
          <a:p>
            <a:pPr marL="0"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400" dirty="0" smtClean="0">
              <a:solidFill>
                <a:srgbClr val="000000"/>
              </a:solidFill>
              <a:latin typeface="Tahoma" pitchFamily="34" charset="0"/>
              <a:cs typeface="Tahoma" pitchFamily="34" charset="0"/>
            </a:endParaRPr>
          </a:p>
          <a:p>
            <a:pPr marL="0"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i="1" dirty="0" smtClean="0">
                <a:solidFill>
                  <a:srgbClr val="000000"/>
                </a:solidFill>
                <a:latin typeface="Tahoma" pitchFamily="34" charset="0"/>
                <a:cs typeface="Tahoma" pitchFamily="34" charset="0"/>
              </a:rPr>
              <a:t>Indexing Guidelines and Procedures</a:t>
            </a:r>
            <a:r>
              <a:rPr lang="en-US" sz="2400" dirty="0" smtClean="0">
                <a:solidFill>
                  <a:srgbClr val="000000"/>
                </a:solidFill>
                <a:latin typeface="Tahoma" pitchFamily="34" charset="0"/>
                <a:cs typeface="Tahoma" pitchFamily="34" charset="0"/>
              </a:rPr>
              <a:t>. A Manual prepared by </a:t>
            </a:r>
            <a:r>
              <a:rPr lang="en-US" sz="2400" dirty="0" smtClean="0">
                <a:solidFill>
                  <a:srgbClr val="000000"/>
                </a:solidFill>
                <a:latin typeface="Tahoma" pitchFamily="34" charset="0"/>
                <a:cs typeface="Tahoma" pitchFamily="34" charset="0"/>
              </a:rPr>
              <a:t>  </a:t>
            </a:r>
          </a:p>
          <a:p>
            <a:pPr marL="0"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dirty="0" smtClean="0">
                <a:solidFill>
                  <a:srgbClr val="000000"/>
                </a:solidFill>
                <a:latin typeface="Tahoma" pitchFamily="34" charset="0"/>
                <a:cs typeface="Tahoma" pitchFamily="34" charset="0"/>
              </a:rPr>
              <a:t> </a:t>
            </a:r>
            <a:r>
              <a:rPr lang="en-US" sz="2400" dirty="0" smtClean="0">
                <a:solidFill>
                  <a:srgbClr val="000000"/>
                </a:solidFill>
                <a:latin typeface="Tahoma" pitchFamily="34" charset="0"/>
                <a:cs typeface="Tahoma" pitchFamily="34" charset="0"/>
              </a:rPr>
              <a:t>   </a:t>
            </a:r>
            <a:r>
              <a:rPr lang="en-US" sz="2400" dirty="0" smtClean="0">
                <a:solidFill>
                  <a:srgbClr val="000000"/>
                </a:solidFill>
                <a:latin typeface="Tahoma" pitchFamily="34" charset="0"/>
                <a:cs typeface="Tahoma" pitchFamily="34" charset="0"/>
              </a:rPr>
              <a:t>Ma</a:t>
            </a:r>
            <a:r>
              <a:rPr lang="en-US" sz="2400" dirty="0" smtClean="0">
                <a:solidFill>
                  <a:srgbClr val="000000"/>
                </a:solidFill>
                <a:latin typeface="Tahoma" pitchFamily="34" charset="0"/>
                <a:cs typeface="Tahoma" pitchFamily="34" charset="0"/>
              </a:rPr>
              <a:t>. Theresa B. </a:t>
            </a:r>
            <a:r>
              <a:rPr lang="en-US" sz="2400" dirty="0" smtClean="0">
                <a:solidFill>
                  <a:srgbClr val="000000"/>
                </a:solidFill>
                <a:latin typeface="Tahoma" pitchFamily="34" charset="0"/>
                <a:cs typeface="Tahoma" pitchFamily="34" charset="0"/>
              </a:rPr>
              <a:t>Villanueva </a:t>
            </a:r>
            <a:r>
              <a:rPr lang="en-US" sz="2400" dirty="0" smtClean="0">
                <a:solidFill>
                  <a:srgbClr val="000000"/>
                </a:solidFill>
                <a:latin typeface="Tahoma" pitchFamily="34" charset="0"/>
                <a:cs typeface="Tahoma" pitchFamily="34" charset="0"/>
              </a:rPr>
              <a:t>for the Rizal Library, </a:t>
            </a:r>
            <a:r>
              <a:rPr lang="en-US" sz="2400" dirty="0" err="1" smtClean="0">
                <a:solidFill>
                  <a:srgbClr val="000000"/>
                </a:solidFill>
                <a:latin typeface="Tahoma" pitchFamily="34" charset="0"/>
                <a:cs typeface="Tahoma" pitchFamily="34" charset="0"/>
              </a:rPr>
              <a:t>Ateneo</a:t>
            </a:r>
            <a:r>
              <a:rPr lang="en-US" sz="2400" dirty="0" smtClean="0">
                <a:solidFill>
                  <a:srgbClr val="000000"/>
                </a:solidFill>
                <a:latin typeface="Tahoma" pitchFamily="34" charset="0"/>
                <a:cs typeface="Tahoma" pitchFamily="34" charset="0"/>
              </a:rPr>
              <a:t> de </a:t>
            </a:r>
            <a:r>
              <a:rPr lang="en-US" sz="2400" dirty="0" smtClean="0">
                <a:solidFill>
                  <a:srgbClr val="000000"/>
                </a:solidFill>
                <a:latin typeface="Tahoma" pitchFamily="34" charset="0"/>
                <a:cs typeface="Tahoma" pitchFamily="34" charset="0"/>
              </a:rPr>
              <a:t> </a:t>
            </a:r>
          </a:p>
          <a:p>
            <a:pPr marL="0"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dirty="0" smtClean="0">
                <a:solidFill>
                  <a:srgbClr val="000000"/>
                </a:solidFill>
                <a:latin typeface="Tahoma" pitchFamily="34" charset="0"/>
                <a:cs typeface="Tahoma" pitchFamily="34" charset="0"/>
              </a:rPr>
              <a:t> </a:t>
            </a:r>
            <a:r>
              <a:rPr lang="en-US" sz="2400" dirty="0" smtClean="0">
                <a:solidFill>
                  <a:srgbClr val="000000"/>
                </a:solidFill>
                <a:latin typeface="Tahoma" pitchFamily="34" charset="0"/>
                <a:cs typeface="Tahoma" pitchFamily="34" charset="0"/>
              </a:rPr>
              <a:t>   </a:t>
            </a:r>
            <a:r>
              <a:rPr lang="en-US" sz="2400" dirty="0" smtClean="0">
                <a:solidFill>
                  <a:srgbClr val="000000"/>
                </a:solidFill>
                <a:latin typeface="Tahoma" pitchFamily="34" charset="0"/>
                <a:cs typeface="Tahoma" pitchFamily="34" charset="0"/>
              </a:rPr>
              <a:t>Manila </a:t>
            </a:r>
            <a:r>
              <a:rPr lang="en-US" sz="2400" dirty="0" smtClean="0">
                <a:solidFill>
                  <a:srgbClr val="000000"/>
                </a:solidFill>
                <a:latin typeface="Tahoma" pitchFamily="34" charset="0"/>
                <a:cs typeface="Tahoma" pitchFamily="34" charset="0"/>
              </a:rPr>
              <a:t>University. June 2012</a:t>
            </a:r>
          </a:p>
          <a:p>
            <a:pPr marL="0"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400" dirty="0" smtClean="0">
              <a:solidFill>
                <a:srgbClr val="000000"/>
              </a:solidFill>
              <a:latin typeface="Tahoma" pitchFamily="34" charset="0"/>
              <a:cs typeface="Tahoma" pitchFamily="34" charset="0"/>
            </a:endParaRPr>
          </a:p>
          <a:p>
            <a:pPr marL="0"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dirty="0" smtClean="0">
                <a:latin typeface="Tahoma" pitchFamily="34" charset="0"/>
                <a:cs typeface="Tahoma" pitchFamily="34" charset="0"/>
              </a:rPr>
              <a:t>http://en.wikipedia.org/wiki/Data_structure</a:t>
            </a:r>
            <a:endParaRPr lang="en-US" sz="2400" dirty="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ssolve">
                                      <p:cBhvr>
                                        <p:cTn id="11" dur="500"/>
                                        <p:tgtEl>
                                          <p:spTgt spid="3">
                                            <p:txEl>
                                              <p:pRg st="0" end="0"/>
                                            </p:txEl>
                                          </p:spTgt>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ssolve">
                                      <p:cBhvr>
                                        <p:cTn id="15" dur="500"/>
                                        <p:tgtEl>
                                          <p:spTgt spid="3">
                                            <p:txEl>
                                              <p:pRg st="1" end="1"/>
                                            </p:txEl>
                                          </p:spTgt>
                                        </p:tgtEl>
                                      </p:cBhvr>
                                    </p:animEffect>
                                  </p:childTnLst>
                                </p:cTn>
                              </p:par>
                            </p:childTnLst>
                          </p:cTn>
                        </p:par>
                        <p:par>
                          <p:cTn id="16" fill="hold">
                            <p:stCondLst>
                              <p:cond delay="1500"/>
                            </p:stCondLst>
                            <p:childTnLst>
                              <p:par>
                                <p:cTn id="17" presetID="9"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dissolve">
                                      <p:cBhvr>
                                        <p:cTn id="19" dur="500"/>
                                        <p:tgtEl>
                                          <p:spTgt spid="3">
                                            <p:txEl>
                                              <p:pRg st="2" end="2"/>
                                            </p:txEl>
                                          </p:spTgt>
                                        </p:tgtEl>
                                      </p:cBhvr>
                                    </p:animEffect>
                                  </p:childTnLst>
                                </p:cTn>
                              </p:par>
                            </p:childTnLst>
                          </p:cTn>
                        </p:par>
                        <p:par>
                          <p:cTn id="20" fill="hold">
                            <p:stCondLst>
                              <p:cond delay="2000"/>
                            </p:stCondLst>
                            <p:childTnLst>
                              <p:par>
                                <p:cTn id="21" presetID="9" presetClass="entr" presetSubtype="0"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ssolve">
                                      <p:cBhvr>
                                        <p:cTn id="23" dur="500"/>
                                        <p:tgtEl>
                                          <p:spTgt spid="3">
                                            <p:txEl>
                                              <p:pRg st="3" end="3"/>
                                            </p:txEl>
                                          </p:spTgt>
                                        </p:tgtEl>
                                      </p:cBhvr>
                                    </p:animEffect>
                                  </p:childTnLst>
                                </p:cTn>
                              </p:par>
                            </p:childTnLst>
                          </p:cTn>
                        </p:par>
                        <p:par>
                          <p:cTn id="24" fill="hold">
                            <p:stCondLst>
                              <p:cond delay="2500"/>
                            </p:stCondLst>
                            <p:childTnLst>
                              <p:par>
                                <p:cTn id="25" presetID="9"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par>
                          <p:cTn id="28" fill="hold">
                            <p:stCondLst>
                              <p:cond delay="3000"/>
                            </p:stCondLst>
                            <p:childTnLst>
                              <p:par>
                                <p:cTn id="29" presetID="9" presetClass="entr" presetSubtype="0"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dissolve">
                                      <p:cBhvr>
                                        <p:cTn id="31" dur="500"/>
                                        <p:tgtEl>
                                          <p:spTgt spid="3">
                                            <p:txEl>
                                              <p:pRg st="6" end="6"/>
                                            </p:txEl>
                                          </p:spTgt>
                                        </p:tgtEl>
                                      </p:cBhvr>
                                    </p:animEffect>
                                  </p:childTnLst>
                                </p:cTn>
                              </p:par>
                            </p:childTnLst>
                          </p:cTn>
                        </p:par>
                        <p:par>
                          <p:cTn id="32" fill="hold">
                            <p:stCondLst>
                              <p:cond delay="3500"/>
                            </p:stCondLst>
                            <p:childTnLst>
                              <p:par>
                                <p:cTn id="33" presetID="9" presetClass="entr" presetSubtype="0" fill="hold"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dissolve">
                                      <p:cBhvr>
                                        <p:cTn id="35" dur="500"/>
                                        <p:tgtEl>
                                          <p:spTgt spid="3">
                                            <p:txEl>
                                              <p:pRg st="7" end="7"/>
                                            </p:txEl>
                                          </p:spTgt>
                                        </p:tgtEl>
                                      </p:cBhvr>
                                    </p:animEffect>
                                  </p:childTnLst>
                                </p:cTn>
                              </p:par>
                            </p:childTnLst>
                          </p:cTn>
                        </p:par>
                        <p:par>
                          <p:cTn id="36" fill="hold">
                            <p:stCondLst>
                              <p:cond delay="4000"/>
                            </p:stCondLst>
                            <p:childTnLst>
                              <p:par>
                                <p:cTn id="37" presetID="9" presetClass="entr" presetSubtype="0" fill="hold" nodeType="after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dissolve">
                                      <p:cBhvr>
                                        <p:cTn id="3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normAutofit/>
          </a:bodyPr>
          <a:lstStyle/>
          <a:p>
            <a:pPr>
              <a:buNone/>
            </a:pPr>
            <a:r>
              <a:rPr lang="en-US" dirty="0" smtClean="0"/>
              <a:t>A </a:t>
            </a:r>
            <a:r>
              <a:rPr lang="en-US" b="1" dirty="0" smtClean="0"/>
              <a:t>database index</a:t>
            </a:r>
            <a:r>
              <a:rPr lang="en-US" dirty="0" smtClean="0"/>
              <a:t> is a data structure (is a particular way of storing and organizing data in a computer so that it can be used efficiently)</a:t>
            </a:r>
          </a:p>
          <a:p>
            <a:pPr>
              <a:buNone/>
            </a:pPr>
            <a:endParaRPr lang="en-US" dirty="0" smtClean="0"/>
          </a:p>
          <a:p>
            <a:pPr>
              <a:buFontTx/>
              <a:buChar char="-"/>
            </a:pPr>
            <a:r>
              <a:rPr lang="en-US" dirty="0" smtClean="0"/>
              <a:t>improves the speed of data retrieval operations </a:t>
            </a:r>
          </a:p>
          <a:p>
            <a:pPr>
              <a:buFontTx/>
              <a:buChar char="-"/>
            </a:pPr>
            <a:r>
              <a:rPr lang="en-US" dirty="0" smtClean="0"/>
              <a:t>use of more storage space</a:t>
            </a:r>
          </a:p>
          <a:p>
            <a:pPr>
              <a:buFontTx/>
              <a:buChar char="-"/>
            </a:pPr>
            <a:r>
              <a:rPr lang="en-US" dirty="0" smtClean="0"/>
              <a:t>efficient access of records</a:t>
            </a:r>
          </a:p>
          <a:p>
            <a:pPr>
              <a:buFontTx/>
              <a:buChar char="-"/>
            </a:pPr>
            <a:endParaRPr lang="en-US" dirty="0" smtClean="0"/>
          </a:p>
          <a:p>
            <a:pPr>
              <a:buFontTx/>
              <a:buChar char="-"/>
            </a:pPr>
            <a:endParaRPr lang="en-US" dirty="0" smtClean="0"/>
          </a:p>
          <a:p>
            <a:pPr>
              <a:buNone/>
            </a:pPr>
            <a:endParaRPr lang="en-US" dirty="0" smtClean="0"/>
          </a:p>
          <a:p>
            <a:pPr>
              <a:buNone/>
            </a:pPr>
            <a:r>
              <a:rPr lang="en-US" sz="800" dirty="0" smtClean="0">
                <a:latin typeface="Tahoma" pitchFamily="34" charset="0"/>
                <a:cs typeface="Tahoma" pitchFamily="34" charset="0"/>
              </a:rPr>
              <a:t>Source: http://en.wikipedia.org/wiki/Index_%28database%29</a:t>
            </a:r>
            <a:endParaRPr lang="en-US" sz="800" dirty="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slide(fromBottom)">
                                      <p:cBhvr>
                                        <p:cTn id="11" dur="1000"/>
                                        <p:tgtEl>
                                          <p:spTgt spid="3">
                                            <p:txEl>
                                              <p:pRg st="2" end="2"/>
                                            </p:txEl>
                                          </p:spTgt>
                                        </p:tgtEl>
                                      </p:cBhvr>
                                    </p:animEffect>
                                  </p:childTnLst>
                                </p:cTn>
                              </p:par>
                            </p:childTnLst>
                          </p:cTn>
                        </p:par>
                        <p:par>
                          <p:cTn id="12" fill="hold">
                            <p:stCondLst>
                              <p:cond delay="1500"/>
                            </p:stCondLst>
                            <p:childTnLst>
                              <p:par>
                                <p:cTn id="13" presetID="12" presetClass="entr" presetSubtype="4"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slide(fromBottom)">
                                      <p:cBhvr>
                                        <p:cTn id="15" dur="1000"/>
                                        <p:tgtEl>
                                          <p:spTgt spid="3">
                                            <p:txEl>
                                              <p:pRg st="3" end="3"/>
                                            </p:txEl>
                                          </p:spTgt>
                                        </p:tgtEl>
                                      </p:cBhvr>
                                    </p:animEffect>
                                  </p:childTnLst>
                                </p:cTn>
                              </p:par>
                            </p:childTnLst>
                          </p:cTn>
                        </p:par>
                        <p:par>
                          <p:cTn id="16" fill="hold">
                            <p:stCondLst>
                              <p:cond delay="2500"/>
                            </p:stCondLst>
                            <p:childTnLst>
                              <p:par>
                                <p:cTn id="17" presetID="12" presetClass="entr" presetSubtype="4"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slide(fromBottom)">
                                      <p:cBhvr>
                                        <p:cTn id="19" dur="1000"/>
                                        <p:tgtEl>
                                          <p:spTgt spid="3">
                                            <p:txEl>
                                              <p:pRg st="4" end="4"/>
                                            </p:txEl>
                                          </p:spTgt>
                                        </p:tgtEl>
                                      </p:cBhvr>
                                    </p:animEffect>
                                  </p:childTnLst>
                                </p:cTn>
                              </p:par>
                            </p:childTnLst>
                          </p:cTn>
                        </p:par>
                        <p:par>
                          <p:cTn id="20" fill="hold">
                            <p:stCondLst>
                              <p:cond delay="3500"/>
                            </p:stCondLst>
                            <p:childTnLst>
                              <p:par>
                                <p:cTn id="21" presetID="12" presetClass="entr" presetSubtype="4" fill="hold" nodeType="after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slide(fromBottom)">
                                      <p:cBhvr>
                                        <p:cTn id="23"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447800"/>
            <a:ext cx="8229600" cy="1143000"/>
          </a:xfrm>
        </p:spPr>
        <p:txBody>
          <a:bodyPr>
            <a:normAutofit fontScale="90000"/>
          </a:bodyPr>
          <a:lstStyle/>
          <a:p>
            <a:r>
              <a:rPr lang="en-US" sz="4000" b="1" dirty="0" smtClean="0">
                <a:latin typeface="Tahoma" pitchFamily="34" charset="0"/>
                <a:cs typeface="Tahoma" pitchFamily="34" charset="0"/>
              </a:rPr>
              <a:t>Available Local Index Databases </a:t>
            </a:r>
            <a:endParaRPr lang="en-US" sz="4000" b="1" dirty="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228600" y="152400"/>
          <a:ext cx="8686800" cy="6651710"/>
        </p:xfrm>
        <a:graphic>
          <a:graphicData uri="http://schemas.openxmlformats.org/drawingml/2006/table">
            <a:tbl>
              <a:tblPr firstRow="1" bandRow="1">
                <a:tableStyleId>{5C22544A-7EE6-4342-B048-85BDC9FD1C3A}</a:tableStyleId>
              </a:tblPr>
              <a:tblGrid>
                <a:gridCol w="1737360"/>
                <a:gridCol w="1737360"/>
                <a:gridCol w="1737360"/>
                <a:gridCol w="1737360"/>
                <a:gridCol w="1737360"/>
              </a:tblGrid>
              <a:tr h="1113585">
                <a:tc>
                  <a:txBody>
                    <a:bodyPr/>
                    <a:lstStyle/>
                    <a:p>
                      <a:r>
                        <a:rPr lang="en-US" baseline="0" dirty="0" smtClean="0">
                          <a:latin typeface="Arial Narrow" pitchFamily="34" charset="0"/>
                        </a:rPr>
                        <a:t>Index Databases</a:t>
                      </a:r>
                    </a:p>
                    <a:p>
                      <a:r>
                        <a:rPr lang="en-US" baseline="0" dirty="0" smtClean="0">
                          <a:latin typeface="Arial Narrow" pitchFamily="34" charset="0"/>
                        </a:rPr>
                        <a:t> </a:t>
                      </a:r>
                      <a:r>
                        <a:rPr lang="en-US" baseline="0" dirty="0" smtClean="0">
                          <a:latin typeface="Arial Narrow" pitchFamily="34" charset="0"/>
                        </a:rPr>
                        <a:t>(Part 1)</a:t>
                      </a:r>
                      <a:endParaRPr lang="en-US" dirty="0">
                        <a:latin typeface="Arial Narrow"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Narrow" pitchFamily="34" charset="0"/>
                        </a:rPr>
                        <a:t>Index to Phil.</a:t>
                      </a:r>
                      <a:r>
                        <a:rPr lang="en-US" sz="1600" baseline="0" dirty="0" smtClean="0">
                          <a:latin typeface="Arial Narrow" pitchFamily="34" charset="0"/>
                        </a:rPr>
                        <a:t> Periodical Articles  (IPP)</a:t>
                      </a:r>
                      <a:endParaRPr lang="en-US" sz="1600" dirty="0" smtClean="0">
                        <a:latin typeface="Arial Narrow" pitchFamily="34" charset="0"/>
                      </a:endParaRPr>
                    </a:p>
                    <a:p>
                      <a:endParaRPr lang="en-US" dirty="0">
                        <a:latin typeface="Arial Narrow"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latin typeface="Arial Narrow" pitchFamily="34" charset="0"/>
                          <a:cs typeface="Tahoma" pitchFamily="34" charset="0"/>
                        </a:rPr>
                        <a:t>Index to </a:t>
                      </a:r>
                      <a:r>
                        <a:rPr lang="en-US" sz="1600" b="1" dirty="0" err="1" smtClean="0">
                          <a:solidFill>
                            <a:schemeClr val="bg1"/>
                          </a:solidFill>
                          <a:latin typeface="Arial Narrow" pitchFamily="34" charset="0"/>
                          <a:cs typeface="Tahoma" pitchFamily="34" charset="0"/>
                        </a:rPr>
                        <a:t>Filipiniana</a:t>
                      </a:r>
                      <a:r>
                        <a:rPr lang="en-US" sz="1600" b="1" dirty="0" smtClean="0">
                          <a:solidFill>
                            <a:schemeClr val="bg1"/>
                          </a:solidFill>
                          <a:latin typeface="Arial Narrow" pitchFamily="34" charset="0"/>
                          <a:cs typeface="Tahoma" pitchFamily="34" charset="0"/>
                        </a:rPr>
                        <a:t> Articles in Foreign Periodicals</a:t>
                      </a:r>
                      <a:endParaRPr lang="en-US" sz="1600" dirty="0" smtClean="0">
                        <a:solidFill>
                          <a:schemeClr val="bg1"/>
                        </a:solidFill>
                        <a:latin typeface="Arial Narrow"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latin typeface="Arial Narrow" pitchFamily="34" charset="0"/>
                          <a:cs typeface="Tahoma" pitchFamily="34" charset="0"/>
                        </a:rPr>
                        <a:t>Index to Philippine Newspapers (IPN)</a:t>
                      </a:r>
                      <a:endParaRPr lang="en-US" sz="1600" dirty="0" smtClean="0">
                        <a:solidFill>
                          <a:schemeClr val="bg1"/>
                        </a:solidFill>
                        <a:latin typeface="Arial Narrow" pitchFamily="34" charset="0"/>
                      </a:endParaRPr>
                    </a:p>
                    <a:p>
                      <a:endParaRPr lang="en-US" dirty="0">
                        <a:latin typeface="Arial Narrow"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latin typeface="Arial Narrow" pitchFamily="34" charset="0"/>
                          <a:cs typeface="Tahoma" pitchFamily="34" charset="0"/>
                        </a:rPr>
                        <a:t>Computerized Index to Philippine </a:t>
                      </a:r>
                      <a:br>
                        <a:rPr lang="en-US" sz="1600" b="1" dirty="0" smtClean="0">
                          <a:solidFill>
                            <a:schemeClr val="bg1"/>
                          </a:solidFill>
                          <a:latin typeface="Arial Narrow" pitchFamily="34" charset="0"/>
                          <a:cs typeface="Tahoma" pitchFamily="34" charset="0"/>
                        </a:rPr>
                      </a:br>
                      <a:r>
                        <a:rPr lang="en-US" sz="1600" b="1" dirty="0" smtClean="0">
                          <a:solidFill>
                            <a:schemeClr val="bg1"/>
                          </a:solidFill>
                          <a:latin typeface="Arial Narrow" pitchFamily="34" charset="0"/>
                          <a:cs typeface="Tahoma" pitchFamily="34" charset="0"/>
                        </a:rPr>
                        <a:t>Periodical Articles (CIPPA)</a:t>
                      </a:r>
                      <a:endParaRPr lang="en-US" sz="1600" dirty="0" smtClean="0">
                        <a:solidFill>
                          <a:schemeClr val="bg1"/>
                        </a:solidFill>
                        <a:latin typeface="Arial Narrow" pitchFamily="34" charset="0"/>
                      </a:endParaRPr>
                    </a:p>
                  </a:txBody>
                  <a:tcPr/>
                </a:tc>
              </a:tr>
              <a:tr h="838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latin typeface="Arial Narrow"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Arial Narrow" pitchFamily="34" charset="0"/>
                        </a:rPr>
                        <a:t>Institution</a:t>
                      </a:r>
                    </a:p>
                  </a:txBody>
                  <a:tcPr/>
                </a:tc>
                <a:tc>
                  <a:txBody>
                    <a:bodyPr/>
                    <a:lstStyle/>
                    <a:p>
                      <a:r>
                        <a:rPr lang="en-US" sz="1600" dirty="0" smtClean="0">
                          <a:latin typeface="Arial Narrow" pitchFamily="34" charset="0"/>
                        </a:rPr>
                        <a:t>UP-</a:t>
                      </a:r>
                      <a:r>
                        <a:rPr lang="en-US" sz="1600" dirty="0" err="1" smtClean="0">
                          <a:latin typeface="Arial Narrow" pitchFamily="34" charset="0"/>
                        </a:rPr>
                        <a:t>Diliman</a:t>
                      </a:r>
                      <a:r>
                        <a:rPr lang="en-US" sz="1600" dirty="0" smtClean="0">
                          <a:latin typeface="Arial Narrow" pitchFamily="34" charset="0"/>
                        </a:rPr>
                        <a:t> Main Library</a:t>
                      </a:r>
                      <a:endParaRPr lang="en-US" sz="1600" dirty="0">
                        <a:latin typeface="Arial Narrow" pitchFamily="34" charset="0"/>
                      </a:endParaRPr>
                    </a:p>
                  </a:txBody>
                  <a:tcPr/>
                </a:tc>
                <a:tc>
                  <a:txBody>
                    <a:bodyPr/>
                    <a:lstStyle/>
                    <a:p>
                      <a:r>
                        <a:rPr lang="en-US" sz="1600" dirty="0" smtClean="0">
                          <a:latin typeface="Arial Narrow" pitchFamily="34" charset="0"/>
                        </a:rPr>
                        <a:t>UP-</a:t>
                      </a:r>
                      <a:r>
                        <a:rPr lang="en-US" sz="1600" dirty="0" err="1" smtClean="0">
                          <a:latin typeface="Arial Narrow" pitchFamily="34" charset="0"/>
                        </a:rPr>
                        <a:t>Diliman</a:t>
                      </a:r>
                      <a:r>
                        <a:rPr lang="en-US" sz="1600" dirty="0" smtClean="0">
                          <a:latin typeface="Arial Narrow" pitchFamily="34" charset="0"/>
                        </a:rPr>
                        <a:t> Main Library</a:t>
                      </a:r>
                      <a:endParaRPr lang="en-US" sz="1600" dirty="0">
                        <a:latin typeface="Arial Narrow"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Narrow" pitchFamily="34" charset="0"/>
                        </a:rPr>
                        <a:t>UP-</a:t>
                      </a:r>
                      <a:r>
                        <a:rPr lang="en-US" sz="1600" dirty="0" err="1" smtClean="0">
                          <a:latin typeface="Arial Narrow" pitchFamily="34" charset="0"/>
                        </a:rPr>
                        <a:t>Diliman</a:t>
                      </a:r>
                      <a:r>
                        <a:rPr lang="en-US" sz="1600" dirty="0" smtClean="0">
                          <a:latin typeface="Arial Narrow" pitchFamily="34" charset="0"/>
                        </a:rPr>
                        <a:t> Main Library</a:t>
                      </a:r>
                    </a:p>
                  </a:txBody>
                  <a:tcPr/>
                </a:tc>
                <a:tc>
                  <a:txBody>
                    <a:bodyPr/>
                    <a:lstStyle/>
                    <a:p>
                      <a:r>
                        <a:rPr lang="en-US" sz="1600" dirty="0" err="1" smtClean="0">
                          <a:latin typeface="Arial Narrow" pitchFamily="34" charset="0"/>
                        </a:rPr>
                        <a:t>Ateneo</a:t>
                      </a:r>
                      <a:r>
                        <a:rPr lang="en-US" sz="1600" dirty="0" smtClean="0">
                          <a:latin typeface="Arial Narrow" pitchFamily="34" charset="0"/>
                        </a:rPr>
                        <a:t> de Manila Univ.-Rizal</a:t>
                      </a:r>
                      <a:r>
                        <a:rPr lang="en-US" sz="1600" baseline="0" dirty="0" smtClean="0">
                          <a:latin typeface="Arial Narrow" pitchFamily="34" charset="0"/>
                        </a:rPr>
                        <a:t> Library</a:t>
                      </a:r>
                      <a:endParaRPr lang="en-US" sz="1600" dirty="0">
                        <a:latin typeface="Arial Narrow" pitchFamily="34" charset="0"/>
                      </a:endParaRPr>
                    </a:p>
                  </a:txBody>
                  <a:tcPr/>
                </a:tc>
              </a:tr>
              <a:tr h="788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latin typeface="Arial Narrow"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Arial Narrow" pitchFamily="34" charset="0"/>
                        </a:rPr>
                        <a:t>Date</a:t>
                      </a:r>
                      <a:r>
                        <a:rPr lang="en-US" b="1" baseline="0" dirty="0" smtClean="0">
                          <a:latin typeface="Arial Narrow" pitchFamily="34" charset="0"/>
                        </a:rPr>
                        <a:t> Started</a:t>
                      </a:r>
                      <a:endParaRPr lang="en-US" b="1" dirty="0" smtClean="0">
                        <a:latin typeface="Arial Narrow" pitchFamily="34" charset="0"/>
                      </a:endParaRPr>
                    </a:p>
                  </a:txBody>
                  <a:tcPr/>
                </a:tc>
                <a:tc>
                  <a:txBody>
                    <a:bodyPr/>
                    <a:lstStyle/>
                    <a:p>
                      <a:endParaRPr lang="en-US" sz="1600" dirty="0" smtClean="0">
                        <a:latin typeface="Arial Narrow" pitchFamily="34" charset="0"/>
                      </a:endParaRPr>
                    </a:p>
                    <a:p>
                      <a:r>
                        <a:rPr lang="en-US" sz="1600" dirty="0" smtClean="0">
                          <a:latin typeface="Arial Narrow" pitchFamily="34" charset="0"/>
                        </a:rPr>
                        <a:t>1946</a:t>
                      </a:r>
                      <a:endParaRPr lang="en-US" sz="1600" dirty="0">
                        <a:latin typeface="Arial Narrow" pitchFamily="34" charset="0"/>
                      </a:endParaRPr>
                    </a:p>
                  </a:txBody>
                  <a:tcPr/>
                </a:tc>
                <a:tc>
                  <a:txBody>
                    <a:bodyPr/>
                    <a:lstStyle/>
                    <a:p>
                      <a:endParaRPr lang="en-US" sz="1600" dirty="0">
                        <a:latin typeface="Arial Narrow" pitchFamily="34" charset="0"/>
                      </a:endParaRPr>
                    </a:p>
                  </a:txBody>
                  <a:tcPr/>
                </a:tc>
                <a:tc>
                  <a:txBody>
                    <a:bodyPr/>
                    <a:lstStyle/>
                    <a:p>
                      <a:endParaRPr lang="en-US" sz="1600" dirty="0" smtClean="0">
                        <a:latin typeface="Arial Narrow" pitchFamily="34" charset="0"/>
                      </a:endParaRPr>
                    </a:p>
                    <a:p>
                      <a:r>
                        <a:rPr lang="en-US" sz="1600" dirty="0" smtClean="0">
                          <a:latin typeface="Arial Narrow" pitchFamily="34" charset="0"/>
                        </a:rPr>
                        <a:t>1981</a:t>
                      </a:r>
                      <a:endParaRPr lang="en-US" sz="1600" dirty="0">
                        <a:latin typeface="Arial Narrow" pitchFamily="34" charset="0"/>
                      </a:endParaRPr>
                    </a:p>
                  </a:txBody>
                  <a:tcPr/>
                </a:tc>
                <a:tc>
                  <a:txBody>
                    <a:bodyPr/>
                    <a:lstStyle/>
                    <a:p>
                      <a:endParaRPr lang="en-US" sz="1600" dirty="0" smtClean="0">
                        <a:latin typeface="Arial Narrow" pitchFamily="34" charset="0"/>
                      </a:endParaRPr>
                    </a:p>
                    <a:p>
                      <a:r>
                        <a:rPr lang="en-US" sz="1600" dirty="0" smtClean="0">
                          <a:latin typeface="Arial Narrow" pitchFamily="34" charset="0"/>
                        </a:rPr>
                        <a:t>1980</a:t>
                      </a:r>
                      <a:endParaRPr lang="en-US" sz="1600" dirty="0">
                        <a:latin typeface="Arial Narrow" pitchFamily="34" charset="0"/>
                      </a:endParaRPr>
                    </a:p>
                  </a:txBody>
                  <a:tcPr/>
                </a:tc>
              </a:tr>
              <a:tr h="10252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Arial Narrow" pitchFamily="34" charset="0"/>
                        </a:rPr>
                        <a:t>Discipline/ Subject Areas Covered</a:t>
                      </a:r>
                    </a:p>
                  </a:txBody>
                  <a:tcPr/>
                </a:tc>
                <a:tc>
                  <a:txBody>
                    <a:bodyPr/>
                    <a:lstStyle/>
                    <a:p>
                      <a:r>
                        <a:rPr lang="en-US" sz="1600" dirty="0" smtClean="0">
                          <a:latin typeface="Arial Narrow" pitchFamily="34" charset="0"/>
                        </a:rPr>
                        <a:t>Humanities, Science, Social Sc.; focus-</a:t>
                      </a:r>
                      <a:r>
                        <a:rPr lang="en-US" sz="1600" dirty="0" err="1" smtClean="0">
                          <a:latin typeface="Arial Narrow" pitchFamily="34" charset="0"/>
                        </a:rPr>
                        <a:t>Phils</a:t>
                      </a:r>
                      <a:r>
                        <a:rPr lang="en-US" sz="1600" dirty="0" smtClean="0">
                          <a:latin typeface="Arial Narrow" pitchFamily="34" charset="0"/>
                        </a:rPr>
                        <a:t>.</a:t>
                      </a:r>
                      <a:endParaRPr lang="en-US" sz="1600" dirty="0">
                        <a:latin typeface="Arial Narrow" pitchFamily="34" charset="0"/>
                      </a:endParaRPr>
                    </a:p>
                  </a:txBody>
                  <a:tcPr/>
                </a:tc>
                <a:tc>
                  <a:txBody>
                    <a:bodyPr/>
                    <a:lstStyle/>
                    <a:p>
                      <a:r>
                        <a:rPr lang="en-US" sz="1600" dirty="0" smtClean="0">
                          <a:latin typeface="Arial Narrow" pitchFamily="34" charset="0"/>
                        </a:rPr>
                        <a:t>Humanities, Science, Social Sc.; focus-</a:t>
                      </a:r>
                      <a:r>
                        <a:rPr lang="en-US" sz="1600" dirty="0" err="1" smtClean="0">
                          <a:latin typeface="Arial Narrow" pitchFamily="34" charset="0"/>
                        </a:rPr>
                        <a:t>Phils</a:t>
                      </a:r>
                      <a:r>
                        <a:rPr lang="en-US" sz="1600" dirty="0" smtClean="0">
                          <a:latin typeface="Arial Narrow" pitchFamily="34" charset="0"/>
                        </a:rPr>
                        <a:t>.</a:t>
                      </a:r>
                      <a:endParaRPr lang="en-US" sz="1600" dirty="0">
                        <a:latin typeface="Arial Narrow"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Narrow" pitchFamily="34" charset="0"/>
                        </a:rPr>
                        <a:t>Humanities, Science, Social Sc.; focus-</a:t>
                      </a:r>
                      <a:r>
                        <a:rPr lang="en-US" sz="1600" dirty="0" err="1" smtClean="0">
                          <a:latin typeface="Arial Narrow" pitchFamily="34" charset="0"/>
                        </a:rPr>
                        <a:t>Phils</a:t>
                      </a:r>
                      <a:r>
                        <a:rPr lang="en-US" sz="1600" dirty="0" smtClean="0">
                          <a:latin typeface="Arial Narrow" pitchFamily="34" charset="0"/>
                        </a:rPr>
                        <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Narrow" pitchFamily="34" charset="0"/>
                        </a:rPr>
                        <a:t>Humanities, Science, Social Sc.; focus-</a:t>
                      </a:r>
                      <a:r>
                        <a:rPr lang="en-US" sz="1600" dirty="0" err="1" smtClean="0">
                          <a:latin typeface="Arial Narrow" pitchFamily="34" charset="0"/>
                        </a:rPr>
                        <a:t>Phils</a:t>
                      </a:r>
                      <a:r>
                        <a:rPr lang="en-US" sz="1600" dirty="0" smtClean="0">
                          <a:latin typeface="Arial Narrow" pitchFamily="34" charset="0"/>
                        </a:rPr>
                        <a:t>.</a:t>
                      </a:r>
                    </a:p>
                  </a:txBody>
                  <a:tcPr/>
                </a:tc>
              </a:tr>
              <a:tr h="661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Arial Narrow" pitchFamily="34" charset="0"/>
                        </a:rPr>
                        <a:t>Indexing Policies</a:t>
                      </a:r>
                      <a:r>
                        <a:rPr lang="en-US" b="1" baseline="0" dirty="0" smtClean="0">
                          <a:latin typeface="Arial Narrow" pitchFamily="34" charset="0"/>
                        </a:rPr>
                        <a:t> and Guidelines</a:t>
                      </a:r>
                      <a:endParaRPr lang="en-US" b="1" dirty="0" smtClean="0">
                        <a:latin typeface="Arial Narrow" pitchFamily="34" charset="0"/>
                      </a:endParaRPr>
                    </a:p>
                  </a:txBody>
                  <a:tcPr/>
                </a:tc>
                <a:tc>
                  <a:txBody>
                    <a:bodyPr/>
                    <a:lstStyle/>
                    <a:p>
                      <a:endParaRPr lang="en-US" sz="1600" dirty="0" smtClean="0">
                        <a:latin typeface="Arial Narrow" pitchFamily="34" charset="0"/>
                      </a:endParaRPr>
                    </a:p>
                    <a:p>
                      <a:r>
                        <a:rPr lang="en-US" sz="1600" dirty="0" smtClean="0">
                          <a:latin typeface="Arial Narrow" pitchFamily="34" charset="0"/>
                        </a:rPr>
                        <a:t>Yes</a:t>
                      </a:r>
                      <a:endParaRPr lang="en-US" sz="1600" dirty="0">
                        <a:latin typeface="Arial Narrow"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latin typeface="Arial Narrow"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Narrow" pitchFamily="34" charset="0"/>
                        </a:rPr>
                        <a:t>Yes</a:t>
                      </a:r>
                    </a:p>
                  </a:txBody>
                  <a:tcPr/>
                </a:tc>
                <a:tc>
                  <a:txBody>
                    <a:bodyPr/>
                    <a:lstStyle/>
                    <a:p>
                      <a:endParaRPr lang="en-US" sz="1600" dirty="0" smtClean="0">
                        <a:latin typeface="Arial Narrow" pitchFamily="34" charset="0"/>
                      </a:endParaRPr>
                    </a:p>
                    <a:p>
                      <a:r>
                        <a:rPr lang="en-US" sz="1600" dirty="0" smtClean="0">
                          <a:latin typeface="Arial Narrow" pitchFamily="34" charset="0"/>
                        </a:rPr>
                        <a:t>Yes</a:t>
                      </a:r>
                      <a:endParaRPr lang="en-US" sz="1600" dirty="0">
                        <a:latin typeface="Arial Narrow" pitchFamily="34" charset="0"/>
                      </a:endParaRPr>
                    </a:p>
                  </a:txBody>
                  <a:tcPr/>
                </a:tc>
                <a:tc>
                  <a:txBody>
                    <a:bodyPr/>
                    <a:lstStyle/>
                    <a:p>
                      <a:endParaRPr lang="en-US" sz="1600" dirty="0" smtClean="0">
                        <a:latin typeface="Arial Narrow" pitchFamily="34" charset="0"/>
                      </a:endParaRPr>
                    </a:p>
                    <a:p>
                      <a:r>
                        <a:rPr lang="en-US" sz="1600" dirty="0" smtClean="0">
                          <a:latin typeface="Arial Narrow" pitchFamily="34" charset="0"/>
                        </a:rPr>
                        <a:t>Yes</a:t>
                      </a:r>
                      <a:endParaRPr lang="en-US" sz="1600" dirty="0">
                        <a:latin typeface="Arial Narrow" pitchFamily="34" charset="0"/>
                      </a:endParaRPr>
                    </a:p>
                  </a:txBody>
                  <a:tcPr/>
                </a:tc>
              </a:tr>
              <a:tr h="788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latin typeface="Arial Narrow"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Arial Narrow" pitchFamily="34" charset="0"/>
                        </a:rPr>
                        <a:t>Software Used</a:t>
                      </a:r>
                      <a:endParaRPr lang="en-US" b="1" dirty="0">
                        <a:latin typeface="Arial Narrow" pitchFamily="34" charset="0"/>
                      </a:endParaRPr>
                    </a:p>
                  </a:txBody>
                  <a:tcPr/>
                </a:tc>
                <a:tc>
                  <a:txBody>
                    <a:bodyPr/>
                    <a:lstStyle/>
                    <a:p>
                      <a:endParaRPr lang="en-US" sz="1600" dirty="0" smtClean="0">
                        <a:latin typeface="Arial Narrow" pitchFamily="34" charset="0"/>
                      </a:endParaRPr>
                    </a:p>
                    <a:p>
                      <a:r>
                        <a:rPr lang="en-US" sz="1600" dirty="0" smtClean="0">
                          <a:latin typeface="Arial Narrow" pitchFamily="34" charset="0"/>
                        </a:rPr>
                        <a:t>CDS/ISIS</a:t>
                      </a:r>
                      <a:endParaRPr lang="en-US" sz="1600" dirty="0">
                        <a:latin typeface="Arial Narrow"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latin typeface="Arial Narrow"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Narrow" pitchFamily="34" charset="0"/>
                        </a:rPr>
                        <a:t>CDS/ISIS</a:t>
                      </a:r>
                    </a:p>
                    <a:p>
                      <a:endParaRPr lang="en-US" sz="1600" dirty="0">
                        <a:latin typeface="Arial Narrow" pitchFamily="34" charset="0"/>
                      </a:endParaRPr>
                    </a:p>
                  </a:txBody>
                  <a:tcPr/>
                </a:tc>
                <a:tc>
                  <a:txBody>
                    <a:bodyPr/>
                    <a:lstStyle/>
                    <a:p>
                      <a:r>
                        <a:rPr lang="en-US" sz="1600" dirty="0" err="1" smtClean="0">
                          <a:latin typeface="Arial Narrow" pitchFamily="34" charset="0"/>
                        </a:rPr>
                        <a:t>CentOS</a:t>
                      </a:r>
                      <a:r>
                        <a:rPr lang="en-US" sz="1600" dirty="0" smtClean="0">
                          <a:latin typeface="Arial Narrow" pitchFamily="34" charset="0"/>
                        </a:rPr>
                        <a:t> 4.3</a:t>
                      </a:r>
                      <a:r>
                        <a:rPr lang="en-US" sz="1600" baseline="0" dirty="0" smtClean="0">
                          <a:latin typeface="Arial Narrow" pitchFamily="34" charset="0"/>
                        </a:rPr>
                        <a:t> MySQL5.0, Apache2.0, PHP5.2 using </a:t>
                      </a:r>
                      <a:r>
                        <a:rPr lang="en-US" sz="1600" baseline="0" dirty="0" err="1" smtClean="0">
                          <a:latin typeface="Arial Narrow" pitchFamily="34" charset="0"/>
                        </a:rPr>
                        <a:t>MySQL</a:t>
                      </a:r>
                      <a:r>
                        <a:rPr lang="en-US" sz="1600" baseline="0" dirty="0" smtClean="0">
                          <a:latin typeface="Arial Narrow" pitchFamily="34" charset="0"/>
                        </a:rPr>
                        <a:t> extension &amp; ADODB</a:t>
                      </a:r>
                      <a:endParaRPr lang="en-US" sz="1600" dirty="0">
                        <a:latin typeface="Arial Narrow" pitchFamily="34" charset="0"/>
                      </a:endParaRPr>
                    </a:p>
                  </a:txBody>
                  <a:tcPr/>
                </a:tc>
                <a:tc>
                  <a:txBody>
                    <a:bodyPr/>
                    <a:lstStyle/>
                    <a:p>
                      <a:endParaRPr lang="en-US" sz="1600" dirty="0" smtClean="0">
                        <a:latin typeface="Arial Narrow" pitchFamily="34" charset="0"/>
                      </a:endParaRPr>
                    </a:p>
                    <a:p>
                      <a:r>
                        <a:rPr lang="en-US" sz="1600" dirty="0" smtClean="0">
                          <a:latin typeface="Arial Narrow" pitchFamily="34" charset="0"/>
                        </a:rPr>
                        <a:t>Win-ISIS</a:t>
                      </a:r>
                      <a:endParaRPr lang="en-US" sz="1600" dirty="0">
                        <a:latin typeface="Arial Narrow" pitchFamily="34" charset="0"/>
                      </a:endParaRPr>
                    </a:p>
                  </a:txBody>
                  <a:tcPr/>
                </a:tc>
              </a:tr>
              <a:tr h="661032">
                <a:tc>
                  <a:txBody>
                    <a:bodyPr/>
                    <a:lstStyle/>
                    <a:p>
                      <a:r>
                        <a:rPr lang="en-US" b="1" dirty="0" smtClean="0">
                          <a:latin typeface="Arial Narrow" pitchFamily="34" charset="0"/>
                        </a:rPr>
                        <a:t>Type of Publications Indexed</a:t>
                      </a:r>
                      <a:endParaRPr lang="en-US" b="1" dirty="0">
                        <a:latin typeface="Arial Narrow" pitchFamily="34" charset="0"/>
                      </a:endParaRPr>
                    </a:p>
                  </a:txBody>
                  <a:tcPr/>
                </a:tc>
                <a:tc>
                  <a:txBody>
                    <a:bodyPr/>
                    <a:lstStyle/>
                    <a:p>
                      <a:r>
                        <a:rPr lang="en-US" sz="1600" dirty="0" smtClean="0">
                          <a:latin typeface="Arial Narrow" pitchFamily="34" charset="0"/>
                        </a:rPr>
                        <a:t>Local Academic</a:t>
                      </a:r>
                      <a:r>
                        <a:rPr lang="en-US" sz="1600" baseline="0" dirty="0" smtClean="0">
                          <a:latin typeface="Arial Narrow" pitchFamily="34" charset="0"/>
                        </a:rPr>
                        <a:t> Journals &amp; Magazines</a:t>
                      </a:r>
                      <a:endParaRPr lang="en-US" sz="1600" dirty="0">
                        <a:latin typeface="Arial Narrow" pitchFamily="34" charset="0"/>
                      </a:endParaRPr>
                    </a:p>
                  </a:txBody>
                  <a:tcPr/>
                </a:tc>
                <a:tc>
                  <a:txBody>
                    <a:bodyPr/>
                    <a:lstStyle/>
                    <a:p>
                      <a:r>
                        <a:rPr lang="en-US" sz="1600" dirty="0" smtClean="0">
                          <a:latin typeface="Arial Narrow" pitchFamily="34" charset="0"/>
                        </a:rPr>
                        <a:t>Foreign Academic Journals &amp; Magazines</a:t>
                      </a:r>
                      <a:endParaRPr lang="en-US" sz="1600" dirty="0">
                        <a:latin typeface="Arial Narrow" pitchFamily="34" charset="0"/>
                      </a:endParaRPr>
                    </a:p>
                  </a:txBody>
                  <a:tcPr/>
                </a:tc>
                <a:tc>
                  <a:txBody>
                    <a:bodyPr/>
                    <a:lstStyle/>
                    <a:p>
                      <a:endParaRPr lang="en-US" sz="1600" dirty="0" smtClean="0">
                        <a:latin typeface="Arial Narrow" pitchFamily="34" charset="0"/>
                      </a:endParaRPr>
                    </a:p>
                    <a:p>
                      <a:r>
                        <a:rPr lang="en-US" sz="1600" dirty="0" smtClean="0">
                          <a:latin typeface="Arial Narrow" pitchFamily="34" charset="0"/>
                        </a:rPr>
                        <a:t>Local Newspapers</a:t>
                      </a:r>
                      <a:endParaRPr lang="en-US" sz="1600" dirty="0">
                        <a:latin typeface="Arial Narrow" pitchFamily="34" charset="0"/>
                      </a:endParaRPr>
                    </a:p>
                  </a:txBody>
                  <a:tcPr/>
                </a:tc>
                <a:tc>
                  <a:txBody>
                    <a:bodyPr/>
                    <a:lstStyle/>
                    <a:p>
                      <a:r>
                        <a:rPr lang="en-US" sz="1600" dirty="0" smtClean="0">
                          <a:latin typeface="Arial Narrow" pitchFamily="34" charset="0"/>
                        </a:rPr>
                        <a:t>Local Academic</a:t>
                      </a:r>
                      <a:r>
                        <a:rPr lang="en-US" sz="1600" baseline="0" dirty="0" smtClean="0">
                          <a:latin typeface="Arial Narrow" pitchFamily="34" charset="0"/>
                        </a:rPr>
                        <a:t> Journals, Magazines &amp; Newspapers</a:t>
                      </a:r>
                      <a:endParaRPr lang="en-US" sz="1600" dirty="0">
                        <a:latin typeface="Arial Narrow" pitchFamily="34" charset="0"/>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228600" y="152400"/>
          <a:ext cx="8686800" cy="6565689"/>
        </p:xfrm>
        <a:graphic>
          <a:graphicData uri="http://schemas.openxmlformats.org/drawingml/2006/table">
            <a:tbl>
              <a:tblPr firstRow="1" bandRow="1">
                <a:tableStyleId>{5C22544A-7EE6-4342-B048-85BDC9FD1C3A}</a:tableStyleId>
              </a:tblPr>
              <a:tblGrid>
                <a:gridCol w="1737360"/>
                <a:gridCol w="1737360"/>
                <a:gridCol w="1737360"/>
                <a:gridCol w="1737360"/>
                <a:gridCol w="1737360"/>
              </a:tblGrid>
              <a:tr h="11135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Arial Narrow" pitchFamily="34" charset="0"/>
                        </a:rPr>
                        <a:t>Index Databases</a:t>
                      </a:r>
                      <a:endParaRPr lang="en-US" dirty="0" smtClean="0">
                        <a:latin typeface="Arial Narrow" pitchFamily="34" charset="0"/>
                      </a:endParaRPr>
                    </a:p>
                    <a:p>
                      <a:endParaRPr lang="en-US" dirty="0">
                        <a:latin typeface="Arial Narrow"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Narrow" pitchFamily="34" charset="0"/>
                        </a:rPr>
                        <a:t>Index to Phil.</a:t>
                      </a:r>
                      <a:r>
                        <a:rPr lang="en-US" sz="1600" baseline="0" dirty="0" smtClean="0">
                          <a:latin typeface="Arial Narrow" pitchFamily="34" charset="0"/>
                        </a:rPr>
                        <a:t> Periodical Articles  (IPP)</a:t>
                      </a:r>
                      <a:endParaRPr lang="en-US" sz="1600" dirty="0" smtClean="0">
                        <a:latin typeface="Arial Narrow" pitchFamily="34" charset="0"/>
                      </a:endParaRP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latin typeface="Arial Narrow" pitchFamily="34" charset="0"/>
                          <a:cs typeface="Tahoma" pitchFamily="34" charset="0"/>
                        </a:rPr>
                        <a:t>Index to </a:t>
                      </a:r>
                      <a:r>
                        <a:rPr lang="en-US" sz="1600" b="1" dirty="0" err="1" smtClean="0">
                          <a:solidFill>
                            <a:schemeClr val="bg1"/>
                          </a:solidFill>
                          <a:latin typeface="Arial Narrow" pitchFamily="34" charset="0"/>
                          <a:cs typeface="Tahoma" pitchFamily="34" charset="0"/>
                        </a:rPr>
                        <a:t>Filipiniana</a:t>
                      </a:r>
                      <a:r>
                        <a:rPr lang="en-US" sz="1600" b="1" dirty="0" smtClean="0">
                          <a:solidFill>
                            <a:schemeClr val="bg1"/>
                          </a:solidFill>
                          <a:latin typeface="Arial Narrow" pitchFamily="34" charset="0"/>
                          <a:cs typeface="Tahoma" pitchFamily="34" charset="0"/>
                        </a:rPr>
                        <a:t> Articles in Foreign Periodicals</a:t>
                      </a:r>
                      <a:endParaRPr lang="en-US" sz="1600" dirty="0" smtClean="0">
                        <a:solidFill>
                          <a:schemeClr val="bg1"/>
                        </a:solidFill>
                        <a:latin typeface="Arial Narrow"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latin typeface="Arial Narrow" pitchFamily="34" charset="0"/>
                          <a:cs typeface="Tahoma" pitchFamily="34" charset="0"/>
                        </a:rPr>
                        <a:t>Index to Philippine Newspapers (IPN)</a:t>
                      </a:r>
                      <a:endParaRPr lang="en-US" sz="1600" dirty="0" smtClean="0">
                        <a:solidFill>
                          <a:schemeClr val="bg1"/>
                        </a:solidFill>
                        <a:latin typeface="Arial Narrow" pitchFamily="34" charset="0"/>
                      </a:endParaRP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latin typeface="Arial Narrow" pitchFamily="34" charset="0"/>
                          <a:cs typeface="Tahoma" pitchFamily="34" charset="0"/>
                        </a:rPr>
                        <a:t>Computerized Index to Philippine </a:t>
                      </a:r>
                      <a:br>
                        <a:rPr lang="en-US" sz="1600" b="1" dirty="0" smtClean="0">
                          <a:solidFill>
                            <a:schemeClr val="bg1"/>
                          </a:solidFill>
                          <a:latin typeface="Arial Narrow" pitchFamily="34" charset="0"/>
                          <a:cs typeface="Tahoma" pitchFamily="34" charset="0"/>
                        </a:rPr>
                      </a:br>
                      <a:r>
                        <a:rPr lang="en-US" sz="1600" b="1" dirty="0" smtClean="0">
                          <a:solidFill>
                            <a:schemeClr val="bg1"/>
                          </a:solidFill>
                          <a:latin typeface="Arial Narrow" pitchFamily="34" charset="0"/>
                          <a:cs typeface="Tahoma" pitchFamily="34" charset="0"/>
                        </a:rPr>
                        <a:t>Periodical Articles (CIPPA)</a:t>
                      </a:r>
                      <a:endParaRPr lang="en-US" sz="1600" dirty="0" smtClean="0">
                        <a:solidFill>
                          <a:schemeClr val="bg1"/>
                        </a:solidFill>
                        <a:latin typeface="Arial Narrow" pitchFamily="34" charset="0"/>
                      </a:endParaRPr>
                    </a:p>
                  </a:txBody>
                  <a:tcPr/>
                </a:tc>
              </a:tr>
              <a:tr h="838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solidFill>
                          <a:schemeClr val="tx1"/>
                        </a:solidFill>
                        <a:latin typeface="Arial Narrow" pitchFamily="34" charset="0"/>
                        <a:cs typeface="Tahoma"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latin typeface="Arial Narrow" pitchFamily="34" charset="0"/>
                          <a:cs typeface="Tahoma" pitchFamily="34" charset="0"/>
                        </a:rPr>
                        <a:t>Availability</a:t>
                      </a:r>
                      <a:endParaRPr lang="en-US" b="1" dirty="0" smtClean="0">
                        <a:solidFill>
                          <a:schemeClr val="tx1"/>
                        </a:solidFill>
                        <a:latin typeface="Arial Narrow" pitchFamily="34" charset="0"/>
                      </a:endParaRPr>
                    </a:p>
                  </a:txBody>
                  <a:tcPr/>
                </a:tc>
                <a:tc>
                  <a:txBody>
                    <a:bodyPr/>
                    <a:lstStyle/>
                    <a:p>
                      <a:r>
                        <a:rPr lang="en-US" sz="1600" dirty="0" smtClean="0">
                          <a:latin typeface="Arial Narrow" pitchFamily="34" charset="0"/>
                        </a:rPr>
                        <a:t>Subscription based</a:t>
                      </a:r>
                      <a:endParaRPr lang="en-US" sz="1600" dirty="0">
                        <a:latin typeface="Arial Narrow" pitchFamily="34" charset="0"/>
                      </a:endParaRPr>
                    </a:p>
                  </a:txBody>
                  <a:tcPr/>
                </a:tc>
                <a:tc>
                  <a:txBody>
                    <a:bodyPr/>
                    <a:lstStyle/>
                    <a:p>
                      <a:r>
                        <a:rPr lang="en-US" sz="1600" dirty="0" smtClean="0">
                          <a:latin typeface="Arial Narrow" pitchFamily="34" charset="0"/>
                        </a:rPr>
                        <a:t>By Purchase</a:t>
                      </a:r>
                      <a:endParaRPr lang="en-US" sz="1600" dirty="0">
                        <a:latin typeface="Arial Narrow" pitchFamily="34" charset="0"/>
                      </a:endParaRPr>
                    </a:p>
                  </a:txBody>
                  <a:tcPr/>
                </a:tc>
                <a:tc>
                  <a:txBody>
                    <a:bodyPr/>
                    <a:lstStyle/>
                    <a:p>
                      <a:r>
                        <a:rPr lang="en-US" sz="1600" dirty="0" smtClean="0">
                          <a:latin typeface="Arial Narrow" pitchFamily="34" charset="0"/>
                        </a:rPr>
                        <a:t>Free Access Online       (http://www.mainlib.upd.ph/ipn/)</a:t>
                      </a:r>
                      <a:endParaRPr lang="en-US" sz="1600" dirty="0">
                        <a:latin typeface="Arial Narrow" pitchFamily="34" charset="0"/>
                      </a:endParaRPr>
                    </a:p>
                  </a:txBody>
                  <a:tcPr/>
                </a:tc>
                <a:tc>
                  <a:txBody>
                    <a:bodyPr/>
                    <a:lstStyle/>
                    <a:p>
                      <a:r>
                        <a:rPr lang="en-US" sz="1600" dirty="0" smtClean="0">
                          <a:latin typeface="Arial Narrow" pitchFamily="34" charset="0"/>
                        </a:rPr>
                        <a:t>Online; Subscription-based</a:t>
                      </a:r>
                      <a:endParaRPr lang="en-US" sz="1600" dirty="0">
                        <a:latin typeface="Arial Narrow" pitchFamily="34" charset="0"/>
                      </a:endParaRPr>
                    </a:p>
                  </a:txBody>
                  <a:tcPr/>
                </a:tc>
              </a:tr>
              <a:tr h="788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Arial Narrow" pitchFamily="34" charset="0"/>
                        </a:rPr>
                        <a:t>Frequency of Publication</a:t>
                      </a:r>
                    </a:p>
                  </a:txBody>
                  <a:tcPr/>
                </a:tc>
                <a:tc>
                  <a:txBody>
                    <a:bodyPr/>
                    <a:lstStyle/>
                    <a:p>
                      <a:r>
                        <a:rPr lang="en-US" sz="1600" dirty="0" smtClean="0">
                          <a:latin typeface="Arial Narrow" pitchFamily="34" charset="0"/>
                        </a:rPr>
                        <a:t>Quarterly (print);  5 year cumulative (CD)</a:t>
                      </a:r>
                      <a:endParaRPr lang="en-US" sz="1600" dirty="0">
                        <a:latin typeface="Arial Narrow" pitchFamily="34" charset="0"/>
                      </a:endParaRPr>
                    </a:p>
                  </a:txBody>
                  <a:tcPr/>
                </a:tc>
                <a:tc>
                  <a:txBody>
                    <a:bodyPr/>
                    <a:lstStyle/>
                    <a:p>
                      <a:endParaRPr lang="en-US" dirty="0"/>
                    </a:p>
                  </a:txBody>
                  <a:tcPr/>
                </a:tc>
                <a:tc>
                  <a:txBody>
                    <a:bodyPr/>
                    <a:lstStyle/>
                    <a:p>
                      <a:endParaRPr lang="en-US" dirty="0"/>
                    </a:p>
                  </a:txBody>
                  <a:tcPr/>
                </a:tc>
                <a:tc>
                  <a:txBody>
                    <a:bodyPr/>
                    <a:lstStyle/>
                    <a:p>
                      <a:r>
                        <a:rPr lang="en-US" sz="1600" dirty="0" smtClean="0">
                          <a:latin typeface="Arial Narrow" pitchFamily="34" charset="0"/>
                        </a:rPr>
                        <a:t>Online, Quarterly (CD)</a:t>
                      </a:r>
                      <a:endParaRPr lang="en-US" sz="1600" dirty="0">
                        <a:latin typeface="Arial Narrow" pitchFamily="34" charset="0"/>
                      </a:endParaRPr>
                    </a:p>
                  </a:txBody>
                  <a:tcPr/>
                </a:tc>
              </a:tr>
              <a:tr h="8499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Arial Narrow" pitchFamily="34" charset="0"/>
                        </a:rPr>
                        <a:t>Index Language Used</a:t>
                      </a:r>
                    </a:p>
                  </a:txBody>
                  <a:tcPr/>
                </a:tc>
                <a:tc>
                  <a:txBody>
                    <a:bodyPr/>
                    <a:lstStyle/>
                    <a:p>
                      <a:r>
                        <a:rPr lang="en-US" sz="1600" dirty="0" smtClean="0">
                          <a:latin typeface="Arial Narrow" pitchFamily="34" charset="0"/>
                        </a:rPr>
                        <a:t>LCSH;  Thesaurus</a:t>
                      </a:r>
                      <a:r>
                        <a:rPr lang="en-US" sz="1600" baseline="0" dirty="0" smtClean="0">
                          <a:latin typeface="Arial Narrow" pitchFamily="34" charset="0"/>
                        </a:rPr>
                        <a:t> </a:t>
                      </a:r>
                      <a:r>
                        <a:rPr lang="en-US" sz="1600" dirty="0" err="1" smtClean="0">
                          <a:latin typeface="Arial Narrow" pitchFamily="34" charset="0"/>
                        </a:rPr>
                        <a:t>Wilsonweb</a:t>
                      </a:r>
                      <a:r>
                        <a:rPr lang="en-US" sz="1600" dirty="0" smtClean="0">
                          <a:latin typeface="Arial Narrow" pitchFamily="34" charset="0"/>
                        </a:rPr>
                        <a:t>; IPP List of Subjects</a:t>
                      </a:r>
                      <a:endParaRPr lang="en-US" sz="1600" dirty="0">
                        <a:latin typeface="Arial Narrow"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Narrow" pitchFamily="34" charset="0"/>
                        </a:rPr>
                        <a:t>LCSH;  Thesaurus of ERIC Descriptors; UNESCO Thesaurus;</a:t>
                      </a:r>
                      <a:r>
                        <a:rPr lang="en-US" sz="1400" baseline="0" dirty="0" smtClean="0">
                          <a:latin typeface="Arial Narrow" pitchFamily="34" charset="0"/>
                        </a:rPr>
                        <a:t> </a:t>
                      </a:r>
                      <a:r>
                        <a:rPr lang="en-US" sz="1400" dirty="0" err="1" smtClean="0">
                          <a:latin typeface="Arial Narrow" pitchFamily="34" charset="0"/>
                        </a:rPr>
                        <a:t>Wilsonweb</a:t>
                      </a:r>
                      <a:r>
                        <a:rPr lang="en-US" sz="1400" dirty="0" smtClean="0">
                          <a:latin typeface="Arial Narrow" pitchFamily="34" charset="0"/>
                        </a:rPr>
                        <a:t>; IPP List of Subjects</a:t>
                      </a:r>
                    </a:p>
                  </a:txBody>
                  <a:tcPr/>
                </a:tc>
                <a:tc>
                  <a:txBody>
                    <a:bodyPr/>
                    <a:lstStyle/>
                    <a:p>
                      <a:r>
                        <a:rPr lang="en-US" sz="1600" dirty="0" smtClean="0">
                          <a:latin typeface="Arial Narrow" pitchFamily="34" charset="0"/>
                        </a:rPr>
                        <a:t>Standard</a:t>
                      </a:r>
                      <a:r>
                        <a:rPr lang="en-US" sz="1600" baseline="0" dirty="0" smtClean="0">
                          <a:latin typeface="Arial Narrow" pitchFamily="34" charset="0"/>
                        </a:rPr>
                        <a:t> Vocabularies; LCSH; IPP List of Subjects</a:t>
                      </a:r>
                      <a:endParaRPr lang="en-US" sz="1600" dirty="0">
                        <a:latin typeface="Arial Narrow"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Narrow" pitchFamily="34" charset="0"/>
                        </a:rPr>
                        <a:t>Standard</a:t>
                      </a:r>
                      <a:r>
                        <a:rPr lang="en-US" sz="1600" baseline="0" dirty="0" smtClean="0">
                          <a:latin typeface="Arial Narrow" pitchFamily="34" charset="0"/>
                        </a:rPr>
                        <a:t> Vocabularies; LCSH; Subject Headings Used in CIPPA; RGPL</a:t>
                      </a:r>
                      <a:endParaRPr lang="en-US" sz="1600" dirty="0" smtClean="0">
                        <a:latin typeface="Arial Narrow" pitchFamily="34" charset="0"/>
                      </a:endParaRPr>
                    </a:p>
                    <a:p>
                      <a:endParaRPr lang="en-US" sz="1600" dirty="0">
                        <a:latin typeface="Arial Narrow" pitchFamily="34" charset="0"/>
                      </a:endParaRPr>
                    </a:p>
                  </a:txBody>
                  <a:tcPr/>
                </a:tc>
              </a:tr>
              <a:tr h="661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Arial Narrow" pitchFamily="34" charset="0"/>
                        </a:rPr>
                        <a:t>Entry Elements</a:t>
                      </a:r>
                    </a:p>
                  </a:txBody>
                  <a:tcPr/>
                </a:tc>
                <a:tc>
                  <a:txBody>
                    <a:bodyPr/>
                    <a:lstStyle/>
                    <a:p>
                      <a:r>
                        <a:rPr lang="en-US" sz="1600" dirty="0" smtClean="0">
                          <a:latin typeface="Arial Narrow" pitchFamily="34" charset="0"/>
                        </a:rPr>
                        <a:t>Author &amp; Subject Entries</a:t>
                      </a:r>
                      <a:endParaRPr lang="en-US" sz="1600" dirty="0">
                        <a:latin typeface="Arial Narrow"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Narrow" pitchFamily="34" charset="0"/>
                        </a:rPr>
                        <a:t>Author &amp; Subject Entries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Narrow" pitchFamily="34" charset="0"/>
                        </a:rPr>
                        <a:t>Author, Title &amp; Subject Entries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Narrow" pitchFamily="34" charset="0"/>
                        </a:rPr>
                        <a:t>Author, Title &amp; Subject Entries</a:t>
                      </a:r>
                    </a:p>
                  </a:txBody>
                  <a:tcPr/>
                </a:tc>
              </a:tr>
              <a:tr h="788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Arial Narrow" pitchFamily="34" charset="0"/>
                        </a:rPr>
                        <a:t>Format for Bibliographic Citation</a:t>
                      </a:r>
                    </a:p>
                  </a:txBody>
                  <a:tcPr/>
                </a:tc>
                <a:tc>
                  <a:txBody>
                    <a:bodyPr/>
                    <a:lstStyle/>
                    <a:p>
                      <a:r>
                        <a:rPr lang="en-US" sz="1600" dirty="0" smtClean="0">
                          <a:latin typeface="Arial Narrow" pitchFamily="34" charset="0"/>
                        </a:rPr>
                        <a:t>Reader’s Guide to Periodical</a:t>
                      </a:r>
                      <a:r>
                        <a:rPr lang="en-US" sz="1600" baseline="0" dirty="0" smtClean="0">
                          <a:latin typeface="Arial Narrow" pitchFamily="34" charset="0"/>
                        </a:rPr>
                        <a:t> Literature</a:t>
                      </a:r>
                      <a:endParaRPr lang="en-US" sz="1600" dirty="0">
                        <a:latin typeface="Arial Narrow"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Narrow" pitchFamily="34" charset="0"/>
                        </a:rPr>
                        <a:t>Reader’s Guide to Periodical</a:t>
                      </a:r>
                      <a:r>
                        <a:rPr lang="en-US" sz="1600" baseline="0" dirty="0" smtClean="0">
                          <a:latin typeface="Arial Narrow" pitchFamily="34" charset="0"/>
                        </a:rPr>
                        <a:t> Literature</a:t>
                      </a:r>
                      <a:endParaRPr lang="en-US" sz="1600" dirty="0" smtClean="0">
                        <a:latin typeface="Arial Narrow" pitchFamily="34" charset="0"/>
                      </a:endParaRPr>
                    </a:p>
                  </a:txBody>
                  <a:tcPr/>
                </a:tc>
                <a:tc>
                  <a:txBody>
                    <a:bodyPr/>
                    <a:lstStyle/>
                    <a:p>
                      <a:endParaRPr lang="en-US" sz="1600" dirty="0" smtClean="0">
                        <a:latin typeface="Arial Narrow" pitchFamily="34" charset="0"/>
                      </a:endParaRPr>
                    </a:p>
                    <a:p>
                      <a:r>
                        <a:rPr lang="en-US" sz="1600" dirty="0" smtClean="0">
                          <a:latin typeface="Arial Narrow" pitchFamily="34" charset="0"/>
                        </a:rPr>
                        <a:t>Has its own format</a:t>
                      </a:r>
                      <a:endParaRPr lang="en-US" sz="1600" dirty="0">
                        <a:latin typeface="Arial Narrow" pitchFamily="34" charset="0"/>
                      </a:endParaRPr>
                    </a:p>
                  </a:txBody>
                  <a:tcPr/>
                </a:tc>
                <a:tc>
                  <a:txBody>
                    <a:bodyPr/>
                    <a:lstStyle/>
                    <a:p>
                      <a:r>
                        <a:rPr lang="en-US" sz="1600" dirty="0" smtClean="0">
                          <a:latin typeface="Arial Narrow" pitchFamily="34" charset="0"/>
                        </a:rPr>
                        <a:t>Follow its own</a:t>
                      </a:r>
                      <a:r>
                        <a:rPr lang="en-US" sz="1600" baseline="0" dirty="0" smtClean="0">
                          <a:latin typeface="Arial Narrow" pitchFamily="34" charset="0"/>
                        </a:rPr>
                        <a:t> format</a:t>
                      </a:r>
                      <a:endParaRPr lang="en-US" sz="1600" dirty="0">
                        <a:latin typeface="Arial Narrow" pitchFamily="34" charset="0"/>
                      </a:endParaRPr>
                    </a:p>
                  </a:txBody>
                  <a:tcPr/>
                </a:tc>
              </a:tr>
              <a:tr h="661032">
                <a:tc>
                  <a:txBody>
                    <a:bodyPr/>
                    <a:lstStyle/>
                    <a:p>
                      <a:r>
                        <a:rPr lang="en-US" b="1" dirty="0" smtClean="0">
                          <a:solidFill>
                            <a:schemeClr val="tx1"/>
                          </a:solidFill>
                          <a:latin typeface="Arial Narrow" pitchFamily="34" charset="0"/>
                          <a:cs typeface="Tahoma" pitchFamily="34" charset="0"/>
                        </a:rPr>
                        <a:t>Abbreviations Used</a:t>
                      </a:r>
                    </a:p>
                  </a:txBody>
                  <a:tcPr/>
                </a:tc>
                <a:tc>
                  <a:txBody>
                    <a:bodyPr/>
                    <a:lstStyle/>
                    <a:p>
                      <a:r>
                        <a:rPr lang="en-US" sz="1600" b="0" dirty="0" smtClean="0">
                          <a:latin typeface="Arial Narrow" pitchFamily="34" charset="0"/>
                        </a:rPr>
                        <a:t>Indicated</a:t>
                      </a:r>
                      <a:r>
                        <a:rPr lang="en-US" sz="1600" b="0" baseline="0" dirty="0" smtClean="0">
                          <a:latin typeface="Arial Narrow" pitchFamily="34" charset="0"/>
                        </a:rPr>
                        <a:t> in its indexing  Guidelines</a:t>
                      </a:r>
                      <a:endParaRPr lang="en-US" sz="16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latin typeface="Arial Narrow" pitchFamily="34" charset="0"/>
                        </a:rPr>
                        <a:t>Indicated</a:t>
                      </a:r>
                      <a:r>
                        <a:rPr lang="en-US" sz="1600" b="0" baseline="0" dirty="0" smtClean="0">
                          <a:latin typeface="Arial Narrow" pitchFamily="34" charset="0"/>
                        </a:rPr>
                        <a:t> in its indexing  Guidelines</a:t>
                      </a:r>
                      <a:endParaRPr lang="en-US" sz="1600" b="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latin typeface="Arial Narrow" pitchFamily="34" charset="0"/>
                        </a:rPr>
                        <a:t>Indicated</a:t>
                      </a:r>
                      <a:r>
                        <a:rPr lang="en-US" sz="1600" b="0" baseline="0" dirty="0" smtClean="0">
                          <a:latin typeface="Arial Narrow" pitchFamily="34" charset="0"/>
                        </a:rPr>
                        <a:t> in its indexing  Guidelines</a:t>
                      </a:r>
                      <a:endParaRPr lang="en-US" sz="1600" b="0" dirty="0" smtClean="0"/>
                    </a:p>
                  </a:txBody>
                  <a:tcPr/>
                </a:tc>
                <a:tc>
                  <a:txBody>
                    <a:bodyPr/>
                    <a:lstStyle/>
                    <a:p>
                      <a:r>
                        <a:rPr lang="en-US" sz="1600" dirty="0" smtClean="0">
                          <a:latin typeface="Arial Narrow" pitchFamily="34" charset="0"/>
                        </a:rPr>
                        <a:t>Has its own list of Abbreviations</a:t>
                      </a:r>
                      <a:endParaRPr lang="en-US" sz="1600" dirty="0">
                        <a:latin typeface="Arial Narrow" pitchFamily="34" charset="0"/>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228600" y="76200"/>
          <a:ext cx="8686800" cy="6651710"/>
        </p:xfrm>
        <a:graphic>
          <a:graphicData uri="http://schemas.openxmlformats.org/drawingml/2006/table">
            <a:tbl>
              <a:tblPr firstRow="1" bandRow="1">
                <a:tableStyleId>{5C22544A-7EE6-4342-B048-85BDC9FD1C3A}</a:tableStyleId>
              </a:tblPr>
              <a:tblGrid>
                <a:gridCol w="1737360"/>
                <a:gridCol w="1737360"/>
                <a:gridCol w="1737360"/>
                <a:gridCol w="1737360"/>
                <a:gridCol w="1737360"/>
              </a:tblGrid>
              <a:tr h="1113585">
                <a:tc>
                  <a:txBody>
                    <a:bodyPr/>
                    <a:lstStyle/>
                    <a:p>
                      <a:r>
                        <a:rPr lang="en-US" baseline="0" dirty="0" smtClean="0">
                          <a:latin typeface="Arial Narrow" pitchFamily="34" charset="0"/>
                        </a:rPr>
                        <a:t>Index Databases </a:t>
                      </a:r>
                      <a:r>
                        <a:rPr lang="en-US" baseline="0" dirty="0" smtClean="0">
                          <a:latin typeface="Arial Narrow" pitchFamily="34" charset="0"/>
                        </a:rPr>
                        <a:t>(Part 2)</a:t>
                      </a:r>
                      <a:endParaRPr lang="en-US" dirty="0">
                        <a:latin typeface="Arial Narrow" pitchFamily="34" charset="0"/>
                      </a:endParaRPr>
                    </a:p>
                  </a:txBody>
                  <a:tcPr/>
                </a:tc>
                <a:tc>
                  <a:txBody>
                    <a:bodyPr/>
                    <a:lstStyle/>
                    <a:p>
                      <a:r>
                        <a:rPr lang="en-US" dirty="0" smtClean="0">
                          <a:latin typeface="Arial Narrow" pitchFamily="34" charset="0"/>
                        </a:rPr>
                        <a:t>Philippine Index </a:t>
                      </a:r>
                      <a:r>
                        <a:rPr lang="en-US" dirty="0" err="1" smtClean="0">
                          <a:latin typeface="Arial Narrow" pitchFamily="34" charset="0"/>
                        </a:rPr>
                        <a:t>Medicus</a:t>
                      </a:r>
                      <a:r>
                        <a:rPr lang="en-US" baseline="0" dirty="0" smtClean="0">
                          <a:latin typeface="Arial Narrow" pitchFamily="34" charset="0"/>
                        </a:rPr>
                        <a:t> Abstracts</a:t>
                      </a:r>
                      <a:endParaRPr lang="en-US" dirty="0">
                        <a:latin typeface="Arial Narrow"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bg1"/>
                        </a:solidFill>
                        <a:latin typeface="Arial Narrow"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latin typeface="Arial Narrow" pitchFamily="34" charset="0"/>
                        </a:rPr>
                        <a:t>HERDIN Index</a:t>
                      </a:r>
                    </a:p>
                  </a:txBody>
                  <a:tcPr/>
                </a:tc>
                <a:tc>
                  <a:txBody>
                    <a:bodyPr/>
                    <a:lstStyle/>
                    <a:p>
                      <a:r>
                        <a:rPr lang="en-US" dirty="0" smtClean="0">
                          <a:latin typeface="Arial Narrow" pitchFamily="34" charset="0"/>
                        </a:rPr>
                        <a:t>Index to Philippine Legal Periodicals</a:t>
                      </a:r>
                      <a:endParaRPr lang="en-US" dirty="0">
                        <a:latin typeface="Arial Narrow"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bg1"/>
                        </a:solidFill>
                        <a:latin typeface="Arial Narrow"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latin typeface="Arial Narrow" pitchFamily="34" charset="0"/>
                        </a:rPr>
                        <a:t>Index to Official Gazette</a:t>
                      </a:r>
                    </a:p>
                  </a:txBody>
                  <a:tcPr/>
                </a:tc>
              </a:tr>
              <a:tr h="838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latin typeface="Arial Narrow"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Arial Narrow" pitchFamily="34" charset="0"/>
                        </a:rPr>
                        <a:t>Institution</a:t>
                      </a:r>
                    </a:p>
                  </a:txBody>
                  <a:tcPr/>
                </a:tc>
                <a:tc>
                  <a:txBody>
                    <a:bodyPr/>
                    <a:lstStyle/>
                    <a:p>
                      <a:r>
                        <a:rPr lang="en-US" sz="1600" dirty="0" smtClean="0">
                          <a:latin typeface="Arial Narrow" pitchFamily="34" charset="0"/>
                        </a:rPr>
                        <a:t>UP-Manila</a:t>
                      </a:r>
                      <a:r>
                        <a:rPr lang="en-US" sz="1600" baseline="0" dirty="0" smtClean="0">
                          <a:latin typeface="Arial Narrow" pitchFamily="34" charset="0"/>
                        </a:rPr>
                        <a:t> University </a:t>
                      </a:r>
                      <a:r>
                        <a:rPr lang="en-US" sz="1600" dirty="0" smtClean="0">
                          <a:latin typeface="Arial Narrow" pitchFamily="34" charset="0"/>
                        </a:rPr>
                        <a:t>Library</a:t>
                      </a:r>
                      <a:endParaRPr lang="en-US" sz="1600" dirty="0">
                        <a:latin typeface="Arial Narrow" pitchFamily="34" charset="0"/>
                      </a:endParaRPr>
                    </a:p>
                  </a:txBody>
                  <a:tcPr/>
                </a:tc>
                <a:tc>
                  <a:txBody>
                    <a:bodyPr/>
                    <a:lstStyle/>
                    <a:p>
                      <a:r>
                        <a:rPr lang="en-US" sz="1600" dirty="0" smtClean="0">
                          <a:latin typeface="Arial Narrow" pitchFamily="34" charset="0"/>
                        </a:rPr>
                        <a:t>Phil. Council for Health</a:t>
                      </a:r>
                      <a:r>
                        <a:rPr lang="en-US" sz="1600" baseline="0" dirty="0" smtClean="0">
                          <a:latin typeface="Arial Narrow" pitchFamily="34" charset="0"/>
                        </a:rPr>
                        <a:t> Research &amp; Development-DOST</a:t>
                      </a:r>
                      <a:endParaRPr lang="en-US" sz="1600" dirty="0">
                        <a:latin typeface="Arial Narrow"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Narrow" pitchFamily="34" charset="0"/>
                        </a:rPr>
                        <a:t>Supreme Court of the Philippines Library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Narrow" pitchFamily="34" charset="0"/>
                        </a:rPr>
                        <a:t>Supreme Court of the Philippines Library</a:t>
                      </a:r>
                    </a:p>
                  </a:txBody>
                  <a:tcPr/>
                </a:tc>
              </a:tr>
              <a:tr h="788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latin typeface="Arial Narrow"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Arial Narrow" pitchFamily="34" charset="0"/>
                        </a:rPr>
                        <a:t>Date</a:t>
                      </a:r>
                      <a:r>
                        <a:rPr lang="en-US" b="1" baseline="0" dirty="0" smtClean="0">
                          <a:latin typeface="Arial Narrow" pitchFamily="34" charset="0"/>
                        </a:rPr>
                        <a:t> Started</a:t>
                      </a:r>
                      <a:endParaRPr lang="en-US" b="1" dirty="0" smtClean="0">
                        <a:latin typeface="Arial Narrow" pitchFamily="34" charset="0"/>
                      </a:endParaRPr>
                    </a:p>
                  </a:txBody>
                  <a:tcPr/>
                </a:tc>
                <a:tc>
                  <a:txBody>
                    <a:bodyPr/>
                    <a:lstStyle/>
                    <a:p>
                      <a:endParaRPr lang="en-US" sz="1600" dirty="0" smtClean="0">
                        <a:latin typeface="Arial Narrow" pitchFamily="34" charset="0"/>
                      </a:endParaRPr>
                    </a:p>
                    <a:p>
                      <a:r>
                        <a:rPr lang="en-US" sz="1600" dirty="0" smtClean="0">
                          <a:latin typeface="Arial Narrow" pitchFamily="34" charset="0"/>
                        </a:rPr>
                        <a:t>1960s</a:t>
                      </a:r>
                      <a:endParaRPr lang="en-US" sz="1600" dirty="0">
                        <a:latin typeface="Arial Narrow" pitchFamily="34" charset="0"/>
                      </a:endParaRPr>
                    </a:p>
                  </a:txBody>
                  <a:tcPr/>
                </a:tc>
                <a:tc>
                  <a:txBody>
                    <a:bodyPr/>
                    <a:lstStyle/>
                    <a:p>
                      <a:endParaRPr lang="en-US" sz="1600" dirty="0" smtClean="0">
                        <a:latin typeface="Arial Narrow" pitchFamily="34" charset="0"/>
                      </a:endParaRPr>
                    </a:p>
                    <a:p>
                      <a:r>
                        <a:rPr lang="en-US" sz="1600" dirty="0" smtClean="0">
                          <a:latin typeface="Arial Narrow" pitchFamily="34" charset="0"/>
                        </a:rPr>
                        <a:t>1987</a:t>
                      </a:r>
                      <a:endParaRPr lang="en-US" sz="1600" dirty="0">
                        <a:latin typeface="Arial Narrow" pitchFamily="34" charset="0"/>
                      </a:endParaRPr>
                    </a:p>
                  </a:txBody>
                  <a:tcPr/>
                </a:tc>
                <a:tc>
                  <a:txBody>
                    <a:bodyPr/>
                    <a:lstStyle/>
                    <a:p>
                      <a:endParaRPr lang="en-US" sz="1600" dirty="0" smtClean="0">
                        <a:latin typeface="Arial Narrow" pitchFamily="34" charset="0"/>
                      </a:endParaRPr>
                    </a:p>
                    <a:p>
                      <a:r>
                        <a:rPr lang="en-US" sz="1600" dirty="0" smtClean="0">
                          <a:latin typeface="Arial Narrow" pitchFamily="34" charset="0"/>
                        </a:rPr>
                        <a:t>1983</a:t>
                      </a:r>
                      <a:endParaRPr lang="en-US" sz="1600" dirty="0">
                        <a:latin typeface="Arial Narrow" pitchFamily="34" charset="0"/>
                      </a:endParaRPr>
                    </a:p>
                  </a:txBody>
                  <a:tcPr/>
                </a:tc>
                <a:tc>
                  <a:txBody>
                    <a:bodyPr/>
                    <a:lstStyle/>
                    <a:p>
                      <a:endParaRPr lang="en-US" sz="1600" dirty="0" smtClean="0">
                        <a:latin typeface="Arial Narrow" pitchFamily="34" charset="0"/>
                      </a:endParaRPr>
                    </a:p>
                    <a:p>
                      <a:r>
                        <a:rPr lang="en-US" sz="1600" dirty="0" smtClean="0">
                          <a:latin typeface="Arial Narrow" pitchFamily="34" charset="0"/>
                        </a:rPr>
                        <a:t>1945</a:t>
                      </a:r>
                      <a:endParaRPr lang="en-US" sz="1600" dirty="0">
                        <a:latin typeface="Arial Narrow" pitchFamily="34" charset="0"/>
                      </a:endParaRPr>
                    </a:p>
                  </a:txBody>
                  <a:tcPr/>
                </a:tc>
              </a:tr>
              <a:tr h="10252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Arial Narrow" pitchFamily="34" charset="0"/>
                        </a:rPr>
                        <a:t>Discipline/ Subject Areas Covered</a:t>
                      </a:r>
                    </a:p>
                  </a:txBody>
                  <a:tcPr/>
                </a:tc>
                <a:tc>
                  <a:txBody>
                    <a:bodyPr/>
                    <a:lstStyle/>
                    <a:p>
                      <a:r>
                        <a:rPr lang="en-US" sz="1600" dirty="0" smtClean="0">
                          <a:latin typeface="Arial Narrow" pitchFamily="34" charset="0"/>
                        </a:rPr>
                        <a:t>Medicine and Related Areas</a:t>
                      </a:r>
                      <a:endParaRPr lang="en-US" sz="1600" dirty="0">
                        <a:latin typeface="Arial Narrow" pitchFamily="34" charset="0"/>
                      </a:endParaRPr>
                    </a:p>
                  </a:txBody>
                  <a:tcPr/>
                </a:tc>
                <a:tc>
                  <a:txBody>
                    <a:bodyPr/>
                    <a:lstStyle/>
                    <a:p>
                      <a:r>
                        <a:rPr lang="en-US" sz="1600" dirty="0" smtClean="0">
                          <a:latin typeface="Arial Narrow" pitchFamily="34" charset="0"/>
                        </a:rPr>
                        <a:t>Health and Health Related Subjects</a:t>
                      </a:r>
                      <a:endParaRPr lang="en-US" sz="1600" dirty="0">
                        <a:latin typeface="Arial Narrow"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latin typeface="Arial Narrow"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Narrow" pitchFamily="34" charset="0"/>
                        </a:rPr>
                        <a:t>Law</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latin typeface="Arial Narrow"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Narrow" pitchFamily="34" charset="0"/>
                        </a:rPr>
                        <a:t>Law and Related Areas</a:t>
                      </a:r>
                    </a:p>
                  </a:txBody>
                  <a:tcPr/>
                </a:tc>
              </a:tr>
              <a:tr h="661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Arial Narrow" pitchFamily="34" charset="0"/>
                        </a:rPr>
                        <a:t>Indexing Policies</a:t>
                      </a:r>
                      <a:r>
                        <a:rPr lang="en-US" b="1" baseline="0" dirty="0" smtClean="0">
                          <a:latin typeface="Arial Narrow" pitchFamily="34" charset="0"/>
                        </a:rPr>
                        <a:t> and Guidelines</a:t>
                      </a:r>
                      <a:endParaRPr lang="en-US" b="1" dirty="0" smtClean="0">
                        <a:latin typeface="Arial Narrow" pitchFamily="34" charset="0"/>
                      </a:endParaRPr>
                    </a:p>
                  </a:txBody>
                  <a:tcPr/>
                </a:tc>
                <a:tc>
                  <a:txBody>
                    <a:bodyPr/>
                    <a:lstStyle/>
                    <a:p>
                      <a:endParaRPr lang="en-US" sz="1600" dirty="0" smtClean="0">
                        <a:latin typeface="Arial Narrow" pitchFamily="34" charset="0"/>
                      </a:endParaRPr>
                    </a:p>
                    <a:p>
                      <a:r>
                        <a:rPr lang="en-US" sz="1600" dirty="0" smtClean="0">
                          <a:latin typeface="Arial Narrow" pitchFamily="34" charset="0"/>
                        </a:rPr>
                        <a:t>Yes</a:t>
                      </a:r>
                      <a:endParaRPr lang="en-US" sz="1600" dirty="0">
                        <a:latin typeface="Arial Narrow"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latin typeface="Arial Narrow"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Narrow" pitchFamily="34" charset="0"/>
                        </a:rPr>
                        <a:t>Yes</a:t>
                      </a:r>
                    </a:p>
                  </a:txBody>
                  <a:tcPr/>
                </a:tc>
                <a:tc>
                  <a:txBody>
                    <a:bodyPr/>
                    <a:lstStyle/>
                    <a:p>
                      <a:endParaRPr lang="en-US" sz="1600" dirty="0" smtClean="0">
                        <a:latin typeface="Arial Narrow" pitchFamily="34" charset="0"/>
                      </a:endParaRPr>
                    </a:p>
                    <a:p>
                      <a:r>
                        <a:rPr lang="en-US" sz="1600" dirty="0" smtClean="0">
                          <a:latin typeface="Arial Narrow" pitchFamily="34" charset="0"/>
                        </a:rPr>
                        <a:t>Yes</a:t>
                      </a:r>
                      <a:endParaRPr lang="en-US" sz="1600" dirty="0">
                        <a:latin typeface="Arial Narrow" pitchFamily="34" charset="0"/>
                      </a:endParaRPr>
                    </a:p>
                  </a:txBody>
                  <a:tcPr/>
                </a:tc>
                <a:tc>
                  <a:txBody>
                    <a:bodyPr/>
                    <a:lstStyle/>
                    <a:p>
                      <a:endParaRPr lang="en-US" sz="1600" dirty="0" smtClean="0">
                        <a:latin typeface="Arial Narrow" pitchFamily="34" charset="0"/>
                      </a:endParaRPr>
                    </a:p>
                    <a:p>
                      <a:r>
                        <a:rPr lang="en-US" sz="1600" dirty="0" smtClean="0">
                          <a:latin typeface="Arial Narrow" pitchFamily="34" charset="0"/>
                        </a:rPr>
                        <a:t>Yes</a:t>
                      </a:r>
                      <a:endParaRPr lang="en-US" sz="1600" dirty="0">
                        <a:latin typeface="Arial Narrow" pitchFamily="34" charset="0"/>
                      </a:endParaRPr>
                    </a:p>
                  </a:txBody>
                  <a:tcPr/>
                </a:tc>
              </a:tr>
              <a:tr h="788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latin typeface="Arial Narrow"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Arial Narrow" pitchFamily="34" charset="0"/>
                        </a:rPr>
                        <a:t>Software Used</a:t>
                      </a:r>
                      <a:endParaRPr lang="en-US" b="1" dirty="0">
                        <a:latin typeface="Arial Narrow" pitchFamily="34" charset="0"/>
                      </a:endParaRPr>
                    </a:p>
                  </a:txBody>
                  <a:tcPr/>
                </a:tc>
                <a:tc>
                  <a:txBody>
                    <a:bodyPr/>
                    <a:lstStyle/>
                    <a:p>
                      <a:endParaRPr lang="en-US" sz="1600" dirty="0" smtClean="0">
                        <a:latin typeface="Arial Narrow" pitchFamily="34" charset="0"/>
                      </a:endParaRPr>
                    </a:p>
                    <a:p>
                      <a:r>
                        <a:rPr lang="en-US" sz="1600" dirty="0" err="1" smtClean="0">
                          <a:latin typeface="Arial Narrow" pitchFamily="34" charset="0"/>
                        </a:rPr>
                        <a:t>Phymylibrary</a:t>
                      </a:r>
                      <a:endParaRPr lang="en-US" sz="1600" dirty="0">
                        <a:latin typeface="Arial Narrow"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latin typeface="Arial Narrow"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Narrow" pitchFamily="34" charset="0"/>
                        </a:rPr>
                        <a:t>HERDIN</a:t>
                      </a:r>
                      <a:r>
                        <a:rPr lang="en-US" sz="1600" baseline="0" dirty="0" smtClean="0">
                          <a:latin typeface="Arial Narrow" pitchFamily="34" charset="0"/>
                        </a:rPr>
                        <a:t> </a:t>
                      </a:r>
                      <a:r>
                        <a:rPr lang="en-US" sz="1600" baseline="0" dirty="0" err="1" smtClean="0">
                          <a:latin typeface="Arial Narrow" pitchFamily="34" charset="0"/>
                        </a:rPr>
                        <a:t>NeoN</a:t>
                      </a:r>
                      <a:r>
                        <a:rPr lang="en-US" sz="1600" baseline="0" dirty="0" smtClean="0">
                          <a:latin typeface="Arial Narrow" pitchFamily="34" charset="0"/>
                        </a:rPr>
                        <a:t> </a:t>
                      </a:r>
                      <a:r>
                        <a:rPr lang="en-US" sz="1600" baseline="0" dirty="0" err="1" smtClean="0">
                          <a:latin typeface="Arial Narrow" pitchFamily="34" charset="0"/>
                        </a:rPr>
                        <a:t>Sysytem</a:t>
                      </a:r>
                      <a:r>
                        <a:rPr lang="en-US" sz="1600" baseline="0" dirty="0" smtClean="0">
                          <a:latin typeface="Arial Narrow" pitchFamily="34" charset="0"/>
                        </a:rPr>
                        <a:t> using open source -</a:t>
                      </a:r>
                      <a:r>
                        <a:rPr lang="en-US" sz="1600" baseline="0" dirty="0" err="1" smtClean="0">
                          <a:latin typeface="Arial Narrow" pitchFamily="34" charset="0"/>
                        </a:rPr>
                        <a:t>Joomla</a:t>
                      </a:r>
                      <a:r>
                        <a:rPr lang="en-US" sz="1600" baseline="0" dirty="0" smtClean="0">
                          <a:latin typeface="Arial Narrow" pitchFamily="34" charset="0"/>
                        </a:rPr>
                        <a:t>, </a:t>
                      </a:r>
                      <a:r>
                        <a:rPr lang="en-US" sz="1600" baseline="0" dirty="0" err="1" smtClean="0">
                          <a:latin typeface="Arial Narrow" pitchFamily="34" charset="0"/>
                        </a:rPr>
                        <a:t>PhP</a:t>
                      </a:r>
                      <a:endParaRPr lang="en-US" sz="1600" dirty="0" smtClean="0">
                        <a:latin typeface="Arial Narrow" pitchFamily="34" charset="0"/>
                      </a:endParaRPr>
                    </a:p>
                    <a:p>
                      <a:r>
                        <a:rPr lang="en-US" sz="1600" dirty="0" err="1" smtClean="0">
                          <a:latin typeface="Arial Narrow" pitchFamily="34" charset="0"/>
                        </a:rPr>
                        <a:t>MySQL</a:t>
                      </a:r>
                      <a:endParaRPr lang="en-US" sz="1600" dirty="0">
                        <a:latin typeface="Arial Narrow" pitchFamily="34" charset="0"/>
                      </a:endParaRPr>
                    </a:p>
                  </a:txBody>
                  <a:tcPr/>
                </a:tc>
                <a:tc>
                  <a:txBody>
                    <a:bodyPr/>
                    <a:lstStyle/>
                    <a:p>
                      <a:endParaRPr lang="en-US" sz="1600" dirty="0" smtClean="0">
                        <a:latin typeface="Arial Narrow" pitchFamily="34" charset="0"/>
                      </a:endParaRPr>
                    </a:p>
                    <a:p>
                      <a:r>
                        <a:rPr lang="en-US" sz="1600" dirty="0" err="1" smtClean="0">
                          <a:latin typeface="Arial Narrow" pitchFamily="34" charset="0"/>
                        </a:rPr>
                        <a:t>DTsearch</a:t>
                      </a:r>
                      <a:endParaRPr lang="en-US" sz="1600" dirty="0">
                        <a:latin typeface="Arial Narrow" pitchFamily="34" charset="0"/>
                      </a:endParaRPr>
                    </a:p>
                  </a:txBody>
                  <a:tcPr/>
                </a:tc>
                <a:tc>
                  <a:txBody>
                    <a:bodyPr/>
                    <a:lstStyle/>
                    <a:p>
                      <a:endParaRPr lang="en-US" sz="1600" dirty="0" smtClean="0">
                        <a:latin typeface="Arial Narrow" pitchFamily="34" charset="0"/>
                      </a:endParaRPr>
                    </a:p>
                    <a:p>
                      <a:r>
                        <a:rPr lang="en-US" sz="1600" dirty="0" smtClean="0">
                          <a:latin typeface="Arial Narrow" pitchFamily="34" charset="0"/>
                        </a:rPr>
                        <a:t>Local Area Network (LAN)</a:t>
                      </a:r>
                    </a:p>
                  </a:txBody>
                  <a:tcPr/>
                </a:tc>
              </a:tr>
              <a:tr h="661032">
                <a:tc>
                  <a:txBody>
                    <a:bodyPr/>
                    <a:lstStyle/>
                    <a:p>
                      <a:r>
                        <a:rPr lang="en-US" b="1" dirty="0" smtClean="0">
                          <a:latin typeface="Arial Narrow" pitchFamily="34" charset="0"/>
                        </a:rPr>
                        <a:t>Type of Publications Indexed</a:t>
                      </a:r>
                      <a:endParaRPr lang="en-US" b="1" dirty="0">
                        <a:latin typeface="Arial Narrow" pitchFamily="34" charset="0"/>
                      </a:endParaRPr>
                    </a:p>
                  </a:txBody>
                  <a:tcPr/>
                </a:tc>
                <a:tc>
                  <a:txBody>
                    <a:bodyPr/>
                    <a:lstStyle/>
                    <a:p>
                      <a:r>
                        <a:rPr lang="en-US" sz="1600" dirty="0" smtClean="0">
                          <a:latin typeface="Arial Narrow" pitchFamily="34" charset="0"/>
                        </a:rPr>
                        <a:t>Philippine and Foreign  Periodicals</a:t>
                      </a:r>
                      <a:endParaRPr lang="en-US" sz="1600" dirty="0">
                        <a:latin typeface="Arial Narrow" pitchFamily="34" charset="0"/>
                      </a:endParaRPr>
                    </a:p>
                  </a:txBody>
                  <a:tcPr/>
                </a:tc>
                <a:tc>
                  <a:txBody>
                    <a:bodyPr/>
                    <a:lstStyle/>
                    <a:p>
                      <a:r>
                        <a:rPr lang="en-US" sz="1600" dirty="0" smtClean="0">
                          <a:latin typeface="Arial Narrow" pitchFamily="34" charset="0"/>
                        </a:rPr>
                        <a:t>Local &amp;Foreign Journals; Theses &amp; Dissertations;</a:t>
                      </a:r>
                      <a:r>
                        <a:rPr lang="en-US" sz="1600" baseline="0" dirty="0" smtClean="0">
                          <a:latin typeface="Arial Narrow" pitchFamily="34" charset="0"/>
                        </a:rPr>
                        <a:t> books</a:t>
                      </a:r>
                      <a:endParaRPr lang="en-US" sz="1600" dirty="0">
                        <a:latin typeface="Arial Narrow" pitchFamily="34" charset="0"/>
                      </a:endParaRPr>
                    </a:p>
                  </a:txBody>
                  <a:tcPr/>
                </a:tc>
                <a:tc>
                  <a:txBody>
                    <a:bodyPr/>
                    <a:lstStyle/>
                    <a:p>
                      <a:r>
                        <a:rPr lang="en-US" sz="1600" dirty="0" smtClean="0">
                          <a:latin typeface="Arial Narrow" pitchFamily="34" charset="0"/>
                        </a:rPr>
                        <a:t>Phil. legal periodicals found in the SC Library</a:t>
                      </a:r>
                    </a:p>
                  </a:txBody>
                  <a:tcPr/>
                </a:tc>
                <a:tc>
                  <a:txBody>
                    <a:bodyPr/>
                    <a:lstStyle/>
                    <a:p>
                      <a:r>
                        <a:rPr lang="en-US" sz="1600" dirty="0" smtClean="0">
                          <a:latin typeface="Arial Narrow" pitchFamily="34" charset="0"/>
                        </a:rPr>
                        <a:t>Issues of the Official Gazette</a:t>
                      </a:r>
                      <a:endParaRPr lang="en-US" sz="1600" dirty="0">
                        <a:latin typeface="Arial Narrow" pitchFamily="34" charset="0"/>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228600" y="152400"/>
          <a:ext cx="8686800" cy="6150654"/>
        </p:xfrm>
        <a:graphic>
          <a:graphicData uri="http://schemas.openxmlformats.org/drawingml/2006/table">
            <a:tbl>
              <a:tblPr firstRow="1" bandRow="1">
                <a:tableStyleId>{5C22544A-7EE6-4342-B048-85BDC9FD1C3A}</a:tableStyleId>
              </a:tblPr>
              <a:tblGrid>
                <a:gridCol w="1737360"/>
                <a:gridCol w="1737360"/>
                <a:gridCol w="1737360"/>
                <a:gridCol w="1737360"/>
                <a:gridCol w="1737360"/>
              </a:tblGrid>
              <a:tr h="11135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Arial Narrow" pitchFamily="34" charset="0"/>
                        </a:rPr>
                        <a:t>Index Databases</a:t>
                      </a:r>
                      <a:endParaRPr lang="en-US" dirty="0" smtClean="0">
                        <a:latin typeface="Arial Narrow" pitchFamily="34" charset="0"/>
                      </a:endParaRPr>
                    </a:p>
                    <a:p>
                      <a:endParaRPr lang="en-US" dirty="0">
                        <a:latin typeface="Arial Narrow" pitchFamily="34" charset="0"/>
                      </a:endParaRPr>
                    </a:p>
                  </a:txBody>
                  <a:tcPr/>
                </a:tc>
                <a:tc>
                  <a:txBody>
                    <a:bodyPr/>
                    <a:lstStyle/>
                    <a:p>
                      <a:r>
                        <a:rPr lang="en-US" dirty="0" smtClean="0">
                          <a:latin typeface="Arial Narrow" pitchFamily="34" charset="0"/>
                        </a:rPr>
                        <a:t>Philippine Index </a:t>
                      </a:r>
                      <a:r>
                        <a:rPr lang="en-US" dirty="0" err="1" smtClean="0">
                          <a:latin typeface="Arial Narrow" pitchFamily="34" charset="0"/>
                        </a:rPr>
                        <a:t>Medicus</a:t>
                      </a:r>
                      <a:r>
                        <a:rPr lang="en-US" baseline="0" dirty="0" smtClean="0">
                          <a:latin typeface="Arial Narrow" pitchFamily="34" charset="0"/>
                        </a:rPr>
                        <a:t> Abstracts</a:t>
                      </a:r>
                      <a:endParaRPr lang="en-US" dirty="0">
                        <a:latin typeface="Arial Narrow"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bg1"/>
                        </a:solidFill>
                        <a:latin typeface="Arial Narrow"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latin typeface="Arial Narrow" pitchFamily="34" charset="0"/>
                        </a:rPr>
                        <a:t>HERDIN Index</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Narrow" pitchFamily="34" charset="0"/>
                        </a:rPr>
                        <a:t>Index to Philippine Legal Periodicals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bg1"/>
                        </a:solidFill>
                        <a:latin typeface="Arial Narrow"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latin typeface="Arial Narrow" pitchFamily="34" charset="0"/>
                        </a:rPr>
                        <a:t>Index to Official Gazette</a:t>
                      </a:r>
                    </a:p>
                  </a:txBody>
                  <a:tcPr/>
                </a:tc>
              </a:tr>
              <a:tr h="838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solidFill>
                          <a:schemeClr val="tx1"/>
                        </a:solidFill>
                        <a:latin typeface="Arial Narrow" pitchFamily="34" charset="0"/>
                        <a:cs typeface="Tahoma"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latin typeface="Arial Narrow" pitchFamily="34" charset="0"/>
                          <a:cs typeface="Tahoma" pitchFamily="34" charset="0"/>
                        </a:rPr>
                        <a:t>Availability</a:t>
                      </a:r>
                      <a:endParaRPr lang="en-US" b="1" dirty="0" smtClean="0">
                        <a:solidFill>
                          <a:schemeClr val="tx1"/>
                        </a:solidFill>
                        <a:latin typeface="Arial Narrow" pitchFamily="34" charset="0"/>
                      </a:endParaRPr>
                    </a:p>
                  </a:txBody>
                  <a:tcPr/>
                </a:tc>
                <a:tc>
                  <a:txBody>
                    <a:bodyPr/>
                    <a:lstStyle/>
                    <a:p>
                      <a:r>
                        <a:rPr lang="en-US" sz="1600" dirty="0" smtClean="0">
                          <a:latin typeface="Arial Narrow" pitchFamily="34" charset="0"/>
                        </a:rPr>
                        <a:t>Free access online; Subscription-based</a:t>
                      </a:r>
                      <a:r>
                        <a:rPr lang="en-US" sz="1600" baseline="0" dirty="0" smtClean="0">
                          <a:latin typeface="Arial Narrow" pitchFamily="34" charset="0"/>
                        </a:rPr>
                        <a:t> (print  copies)</a:t>
                      </a:r>
                      <a:endParaRPr lang="en-US" sz="1600" dirty="0">
                        <a:latin typeface="Arial Narrow" pitchFamily="34" charset="0"/>
                      </a:endParaRPr>
                    </a:p>
                  </a:txBody>
                  <a:tcPr/>
                </a:tc>
                <a:tc>
                  <a:txBody>
                    <a:bodyPr/>
                    <a:lstStyle/>
                    <a:p>
                      <a:r>
                        <a:rPr lang="en-US" sz="1600" dirty="0" smtClean="0">
                          <a:latin typeface="Arial Narrow" pitchFamily="34" charset="0"/>
                        </a:rPr>
                        <a:t>Free access online and CD</a:t>
                      </a:r>
                      <a:endParaRPr lang="en-US" sz="1600" dirty="0">
                        <a:latin typeface="Arial Narrow" pitchFamily="34" charset="0"/>
                      </a:endParaRPr>
                    </a:p>
                  </a:txBody>
                  <a:tcPr/>
                </a:tc>
                <a:tc>
                  <a:txBody>
                    <a:bodyPr/>
                    <a:lstStyle/>
                    <a:p>
                      <a:r>
                        <a:rPr lang="en-US" sz="1600" dirty="0" smtClean="0">
                          <a:latin typeface="Arial Narrow" pitchFamily="34" charset="0"/>
                        </a:rPr>
                        <a:t>Supreme Court Library’s LAN</a:t>
                      </a:r>
                      <a:endParaRPr lang="en-US" sz="1600" dirty="0">
                        <a:latin typeface="Arial Narrow" pitchFamily="34" charset="0"/>
                      </a:endParaRPr>
                    </a:p>
                  </a:txBody>
                  <a:tcPr/>
                </a:tc>
                <a:tc>
                  <a:txBody>
                    <a:bodyPr/>
                    <a:lstStyle/>
                    <a:p>
                      <a:r>
                        <a:rPr lang="en-US" sz="1600" dirty="0" smtClean="0">
                          <a:latin typeface="Arial Narrow" pitchFamily="34" charset="0"/>
                        </a:rPr>
                        <a:t>To be uploaded soon in</a:t>
                      </a:r>
                      <a:r>
                        <a:rPr lang="en-US" sz="1600" baseline="0" dirty="0" smtClean="0">
                          <a:latin typeface="Arial Narrow" pitchFamily="34" charset="0"/>
                        </a:rPr>
                        <a:t>  its local area network (LAN)</a:t>
                      </a:r>
                      <a:endParaRPr lang="en-US" sz="1600" dirty="0">
                        <a:latin typeface="Arial Narrow" pitchFamily="34" charset="0"/>
                      </a:endParaRPr>
                    </a:p>
                  </a:txBody>
                  <a:tcPr/>
                </a:tc>
              </a:tr>
              <a:tr h="788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Arial Narrow" pitchFamily="34" charset="0"/>
                        </a:rPr>
                        <a:t>Frequency of Publication</a:t>
                      </a:r>
                    </a:p>
                  </a:txBody>
                  <a:tcPr/>
                </a:tc>
                <a:tc>
                  <a:txBody>
                    <a:bodyPr/>
                    <a:lstStyle/>
                    <a:p>
                      <a:r>
                        <a:rPr lang="en-US" sz="1600" dirty="0" smtClean="0">
                          <a:latin typeface="Arial Narrow" pitchFamily="34" charset="0"/>
                        </a:rPr>
                        <a:t>Print (every other 2 years)</a:t>
                      </a:r>
                      <a:endParaRPr lang="en-US" sz="1600" dirty="0">
                        <a:latin typeface="Arial Narrow" pitchFamily="34" charset="0"/>
                      </a:endParaRPr>
                    </a:p>
                  </a:txBody>
                  <a:tcPr/>
                </a:tc>
                <a:tc>
                  <a:txBody>
                    <a:bodyPr/>
                    <a:lstStyle/>
                    <a:p>
                      <a:endParaRPr lang="en-US" dirty="0"/>
                    </a:p>
                  </a:txBody>
                  <a:tcPr/>
                </a:tc>
                <a:tc>
                  <a:txBody>
                    <a:bodyPr/>
                    <a:lstStyle/>
                    <a:p>
                      <a:endParaRPr lang="en-US" dirty="0"/>
                    </a:p>
                  </a:txBody>
                  <a:tcPr/>
                </a:tc>
                <a:tc>
                  <a:txBody>
                    <a:bodyPr/>
                    <a:lstStyle/>
                    <a:p>
                      <a:endParaRPr lang="en-US" sz="1600" dirty="0">
                        <a:latin typeface="Arial Narrow" pitchFamily="34" charset="0"/>
                      </a:endParaRPr>
                    </a:p>
                  </a:txBody>
                  <a:tcPr/>
                </a:tc>
              </a:tr>
              <a:tr h="8499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Arial Narrow" pitchFamily="34" charset="0"/>
                        </a:rPr>
                        <a:t>Index Language Used</a:t>
                      </a:r>
                    </a:p>
                  </a:txBody>
                  <a:tcPr/>
                </a:tc>
                <a:tc>
                  <a:txBody>
                    <a:bodyPr/>
                    <a:lstStyle/>
                    <a:p>
                      <a:r>
                        <a:rPr lang="en-US" sz="1600" dirty="0" smtClean="0">
                          <a:latin typeface="Arial Narrow" pitchFamily="34" charset="0"/>
                        </a:rPr>
                        <a:t>Medical Subject Headings (</a:t>
                      </a:r>
                      <a:r>
                        <a:rPr lang="en-US" sz="1600" dirty="0" err="1" smtClean="0">
                          <a:latin typeface="Arial Narrow" pitchFamily="34" charset="0"/>
                        </a:rPr>
                        <a:t>MeSH</a:t>
                      </a:r>
                      <a:r>
                        <a:rPr lang="en-US" sz="1600" dirty="0" smtClean="0">
                          <a:latin typeface="Arial Narrow" pitchFamily="34" charset="0"/>
                        </a:rPr>
                        <a:t>)</a:t>
                      </a:r>
                      <a:endParaRPr lang="en-US" sz="1600" dirty="0">
                        <a:latin typeface="Arial Narrow"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Narrow" pitchFamily="34" charset="0"/>
                        </a:rPr>
                        <a:t>Medical Subject Headings (</a:t>
                      </a:r>
                      <a:r>
                        <a:rPr lang="en-US" sz="1400" dirty="0" err="1" smtClean="0">
                          <a:latin typeface="Arial Narrow" pitchFamily="34" charset="0"/>
                        </a:rPr>
                        <a:t>MeSH</a:t>
                      </a:r>
                      <a:r>
                        <a:rPr lang="en-US" sz="1400" dirty="0" smtClean="0">
                          <a:latin typeface="Arial Narrow" pitchFamily="34" charset="0"/>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latin typeface="Arial Narrow" pitchFamily="34" charset="0"/>
                      </a:endParaRPr>
                    </a:p>
                  </a:txBody>
                  <a:tcPr/>
                </a:tc>
                <a:tc>
                  <a:txBody>
                    <a:bodyPr/>
                    <a:lstStyle/>
                    <a:p>
                      <a:r>
                        <a:rPr lang="en-US" sz="1600" baseline="0" dirty="0" smtClean="0">
                          <a:latin typeface="Arial Narrow" pitchFamily="34" charset="0"/>
                        </a:rPr>
                        <a:t>LCSH; Local subject authority list of indigenous terms</a:t>
                      </a:r>
                      <a:endParaRPr lang="en-US" sz="1600" dirty="0">
                        <a:latin typeface="Arial Narrow" pitchFamily="34" charset="0"/>
                      </a:endParaRPr>
                    </a:p>
                  </a:txBody>
                  <a:tcPr/>
                </a:tc>
                <a:tc>
                  <a:txBody>
                    <a:bodyPr/>
                    <a:lstStyle/>
                    <a:p>
                      <a:r>
                        <a:rPr lang="en-US" sz="1600" baseline="0" dirty="0" smtClean="0">
                          <a:latin typeface="Arial Narrow" pitchFamily="34" charset="0"/>
                        </a:rPr>
                        <a:t>LCSH; Local subject authority list of indigenous terms</a:t>
                      </a:r>
                      <a:endParaRPr lang="en-US" sz="1600" dirty="0">
                        <a:latin typeface="Arial Narrow" pitchFamily="34" charset="0"/>
                      </a:endParaRPr>
                    </a:p>
                  </a:txBody>
                  <a:tcPr/>
                </a:tc>
              </a:tr>
              <a:tr h="661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Arial Narrow" pitchFamily="34" charset="0"/>
                        </a:rPr>
                        <a:t>Entry Elements</a:t>
                      </a:r>
                    </a:p>
                  </a:txBody>
                  <a:tcPr/>
                </a:tc>
                <a:tc>
                  <a:txBody>
                    <a:bodyPr/>
                    <a:lstStyle/>
                    <a:p>
                      <a:r>
                        <a:rPr lang="en-US" sz="1600" dirty="0" smtClean="0">
                          <a:latin typeface="Arial Narrow" pitchFamily="34" charset="0"/>
                        </a:rPr>
                        <a:t>Author, Title &amp; Subject Entries</a:t>
                      </a:r>
                      <a:endParaRPr lang="en-US" sz="1600" dirty="0">
                        <a:latin typeface="Arial Narrow"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Narrow" pitchFamily="34" charset="0"/>
                        </a:rPr>
                        <a:t>Author &amp; Subject Entries; Abstract, others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Narrow" pitchFamily="34" charset="0"/>
                        </a:rPr>
                        <a:t>Author, Title &amp; Subject Entries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Narrow" pitchFamily="34" charset="0"/>
                        </a:rPr>
                        <a:t>Author, Title &amp; Subject Entries</a:t>
                      </a:r>
                    </a:p>
                  </a:txBody>
                  <a:tcPr/>
                </a:tc>
              </a:tr>
              <a:tr h="788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Arial Narrow" pitchFamily="34" charset="0"/>
                        </a:rPr>
                        <a:t>Format for Bibliographic Citation</a:t>
                      </a:r>
                    </a:p>
                  </a:txBody>
                  <a:tcPr/>
                </a:tc>
                <a:tc>
                  <a:txBody>
                    <a:bodyPr/>
                    <a:lstStyle/>
                    <a:p>
                      <a:r>
                        <a:rPr lang="en-US" sz="1600" dirty="0" smtClean="0">
                          <a:latin typeface="Arial Narrow" pitchFamily="34" charset="0"/>
                        </a:rPr>
                        <a:t>Format of Index </a:t>
                      </a:r>
                      <a:r>
                        <a:rPr lang="en-US" sz="1600" dirty="0" err="1" smtClean="0">
                          <a:latin typeface="Arial Narrow" pitchFamily="34" charset="0"/>
                        </a:rPr>
                        <a:t>Medicus</a:t>
                      </a:r>
                      <a:endParaRPr lang="en-US" sz="1600" dirty="0">
                        <a:latin typeface="Arial Narrow"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Narrow" pitchFamily="34" charset="0"/>
                        </a:rPr>
                        <a:t>Technical Abstracting Manual, 2</a:t>
                      </a:r>
                      <a:r>
                        <a:rPr lang="en-US" sz="1600" baseline="30000" dirty="0" smtClean="0">
                          <a:latin typeface="Arial Narrow" pitchFamily="34" charset="0"/>
                        </a:rPr>
                        <a:t>nd</a:t>
                      </a:r>
                      <a:r>
                        <a:rPr lang="en-US" sz="1600" dirty="0" smtClean="0">
                          <a:latin typeface="Arial Narrow" pitchFamily="34" charset="0"/>
                        </a:rPr>
                        <a:t> </a:t>
                      </a:r>
                      <a:r>
                        <a:rPr lang="en-US" sz="1600" dirty="0" err="1" smtClean="0">
                          <a:latin typeface="Arial Narrow" pitchFamily="34" charset="0"/>
                        </a:rPr>
                        <a:t>ed</a:t>
                      </a:r>
                      <a:endParaRPr lang="en-US" sz="1600" dirty="0" smtClean="0">
                        <a:latin typeface="Arial Narrow" pitchFamily="34" charset="0"/>
                      </a:endParaRPr>
                    </a:p>
                  </a:txBody>
                  <a:tcPr/>
                </a:tc>
                <a:tc>
                  <a:txBody>
                    <a:bodyPr/>
                    <a:lstStyle/>
                    <a:p>
                      <a:r>
                        <a:rPr lang="en-US" sz="1600" dirty="0" smtClean="0">
                          <a:latin typeface="Arial Narrow" pitchFamily="34" charset="0"/>
                        </a:rPr>
                        <a:t>Format  of Harvard Law School Library</a:t>
                      </a:r>
                      <a:endParaRPr lang="en-US" sz="1600" dirty="0">
                        <a:latin typeface="Arial Narrow" pitchFamily="34" charset="0"/>
                      </a:endParaRPr>
                    </a:p>
                  </a:txBody>
                  <a:tcPr/>
                </a:tc>
                <a:tc>
                  <a:txBody>
                    <a:bodyPr/>
                    <a:lstStyle/>
                    <a:p>
                      <a:r>
                        <a:rPr lang="en-US" sz="1600" dirty="0" smtClean="0">
                          <a:latin typeface="Arial Narrow" pitchFamily="34" charset="0"/>
                        </a:rPr>
                        <a:t>Follow its own</a:t>
                      </a:r>
                      <a:r>
                        <a:rPr lang="en-US" sz="1600" baseline="0" dirty="0" smtClean="0">
                          <a:latin typeface="Arial Narrow" pitchFamily="34" charset="0"/>
                        </a:rPr>
                        <a:t> format</a:t>
                      </a:r>
                      <a:endParaRPr lang="en-US" sz="1600" dirty="0">
                        <a:latin typeface="Arial Narrow" pitchFamily="34" charset="0"/>
                      </a:endParaRPr>
                    </a:p>
                  </a:txBody>
                  <a:tcPr/>
                </a:tc>
              </a:tr>
              <a:tr h="661032">
                <a:tc>
                  <a:txBody>
                    <a:bodyPr/>
                    <a:lstStyle/>
                    <a:p>
                      <a:r>
                        <a:rPr lang="en-US" b="1" dirty="0" smtClean="0">
                          <a:solidFill>
                            <a:schemeClr val="tx1"/>
                          </a:solidFill>
                          <a:latin typeface="Arial Narrow" pitchFamily="34" charset="0"/>
                          <a:cs typeface="Tahoma" pitchFamily="34" charset="0"/>
                        </a:rPr>
                        <a:t>Abbreviations Used</a:t>
                      </a:r>
                    </a:p>
                  </a:txBody>
                  <a:tcPr/>
                </a:tc>
                <a:tc>
                  <a:txBody>
                    <a:bodyPr/>
                    <a:lstStyle/>
                    <a:p>
                      <a:r>
                        <a:rPr lang="en-US" sz="1600" dirty="0" smtClean="0">
                          <a:latin typeface="Arial Narrow" pitchFamily="34" charset="0"/>
                        </a:rPr>
                        <a:t>Has its own list of Abbreviations</a:t>
                      </a:r>
                      <a:endParaRPr lang="en-US" sz="1600" dirty="0">
                        <a:latin typeface="Arial Narrow"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latin typeface="Arial Narrow" pitchFamily="34" charset="0"/>
                        </a:rPr>
                        <a:t>MEDLINE</a:t>
                      </a:r>
                      <a:r>
                        <a:rPr lang="en-US" sz="1600" b="0" baseline="0" dirty="0" smtClean="0">
                          <a:latin typeface="Arial Narrow" pitchFamily="34" charset="0"/>
                        </a:rPr>
                        <a:t> abbreviations for </a:t>
                      </a:r>
                      <a:r>
                        <a:rPr lang="en-US" sz="1600" b="0" baseline="0" dirty="0" err="1" smtClean="0">
                          <a:latin typeface="Arial Narrow" pitchFamily="34" charset="0"/>
                        </a:rPr>
                        <a:t>perio</a:t>
                      </a:r>
                      <a:r>
                        <a:rPr lang="en-US" sz="1600" b="0" baseline="0" dirty="0" smtClean="0">
                          <a:latin typeface="Arial Narrow" pitchFamily="34" charset="0"/>
                        </a:rPr>
                        <a:t>. articles</a:t>
                      </a:r>
                      <a:endParaRPr lang="en-US" sz="1600" b="0" dirty="0" smtClean="0">
                        <a:latin typeface="Arial Narrow" pitchFamily="34" charset="0"/>
                      </a:endParaRPr>
                    </a:p>
                  </a:txBody>
                  <a:tcPr/>
                </a:tc>
                <a:tc>
                  <a:txBody>
                    <a:bodyPr/>
                    <a:lstStyle/>
                    <a:p>
                      <a:r>
                        <a:rPr lang="en-US" sz="1600" dirty="0" smtClean="0">
                          <a:latin typeface="Arial Narrow" pitchFamily="34" charset="0"/>
                        </a:rPr>
                        <a:t>Has its own list of Abbreviations</a:t>
                      </a:r>
                      <a:endParaRPr lang="en-US" sz="1600" dirty="0">
                        <a:latin typeface="Arial Narrow" pitchFamily="34" charset="0"/>
                      </a:endParaRPr>
                    </a:p>
                  </a:txBody>
                  <a:tcPr/>
                </a:tc>
                <a:tc>
                  <a:txBody>
                    <a:bodyPr/>
                    <a:lstStyle/>
                    <a:p>
                      <a:r>
                        <a:rPr lang="en-US" sz="1600" dirty="0" smtClean="0">
                          <a:latin typeface="Arial Narrow" pitchFamily="34" charset="0"/>
                        </a:rPr>
                        <a:t>Has its own list of Abbreviations</a:t>
                      </a:r>
                      <a:endParaRPr lang="en-US" sz="1600" dirty="0">
                        <a:latin typeface="Arial Narrow" pitchFamily="34" charset="0"/>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r>
              <a:rPr lang="en-US" sz="3600" b="1" dirty="0" smtClean="0">
                <a:solidFill>
                  <a:srgbClr val="7030A0"/>
                </a:solidFill>
                <a:latin typeface="Tahoma" pitchFamily="34" charset="0"/>
                <a:cs typeface="Tahoma" pitchFamily="34" charset="0"/>
              </a:rPr>
              <a:t>Index </a:t>
            </a:r>
            <a:r>
              <a:rPr lang="en-US" sz="3600" b="1" dirty="0" smtClean="0">
                <a:solidFill>
                  <a:srgbClr val="7030A0"/>
                </a:solidFill>
                <a:latin typeface="Tahoma" pitchFamily="34" charset="0"/>
                <a:cs typeface="Tahoma" pitchFamily="34" charset="0"/>
              </a:rPr>
              <a:t>to Agricultural </a:t>
            </a:r>
            <a:r>
              <a:rPr lang="en-US" sz="3600" b="1" dirty="0" smtClean="0">
                <a:solidFill>
                  <a:srgbClr val="7030A0"/>
                </a:solidFill>
                <a:latin typeface="Tahoma" pitchFamily="34" charset="0"/>
                <a:cs typeface="Tahoma" pitchFamily="34" charset="0"/>
              </a:rPr>
              <a:t>Resources</a:t>
            </a:r>
            <a:endParaRPr lang="en-US" sz="3600" dirty="0">
              <a:solidFill>
                <a:srgbClr val="7030A0"/>
              </a:solidFill>
              <a:latin typeface="Tahoma" pitchFamily="34" charset="0"/>
              <a:cs typeface="Tahoma" pitchFamily="34" charset="0"/>
            </a:endParaRPr>
          </a:p>
        </p:txBody>
      </p:sp>
      <p:sp>
        <p:nvSpPr>
          <p:cNvPr id="3" name="Content Placeholder 2"/>
          <p:cNvSpPr>
            <a:spLocks noGrp="1"/>
          </p:cNvSpPr>
          <p:nvPr>
            <p:ph idx="1"/>
          </p:nvPr>
        </p:nvSpPr>
        <p:spPr>
          <a:xfrm>
            <a:off x="609600" y="1676400"/>
            <a:ext cx="8229600" cy="4525963"/>
          </a:xfrm>
        </p:spPr>
        <p:txBody>
          <a:bodyPr>
            <a:normAutofit fontScale="70000" lnSpcReduction="20000"/>
          </a:bodyPr>
          <a:lstStyle/>
          <a:p>
            <a:pPr marL="0" indent="0">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b="1" dirty="0" smtClean="0">
                <a:solidFill>
                  <a:srgbClr val="7030A0"/>
                </a:solidFill>
              </a:rPr>
              <a:t>Institution</a:t>
            </a:r>
            <a:r>
              <a:rPr lang="en-US" dirty="0" smtClean="0">
                <a:solidFill>
                  <a:srgbClr val="7030A0"/>
                </a:solidFill>
              </a:rPr>
              <a:t>:</a:t>
            </a:r>
            <a:r>
              <a:rPr lang="en-US" dirty="0" smtClean="0">
                <a:solidFill>
                  <a:srgbClr val="000000"/>
                </a:solidFill>
              </a:rPr>
              <a:t> University of the Philippines at Los </a:t>
            </a:r>
            <a:r>
              <a:rPr lang="en-US" dirty="0" err="1" smtClean="0">
                <a:solidFill>
                  <a:srgbClr val="000000"/>
                </a:solidFill>
              </a:rPr>
              <a:t>Ba</a:t>
            </a:r>
            <a:r>
              <a:rPr lang="en-US" dirty="0" err="1" smtClean="0">
                <a:solidFill>
                  <a:srgbClr val="000000"/>
                </a:solidFill>
                <a:latin typeface="DejaVu Sans" pitchFamily="34" charset="2"/>
              </a:rPr>
              <a:t>ñ</a:t>
            </a:r>
            <a:r>
              <a:rPr lang="en-US" dirty="0" err="1" smtClean="0">
                <a:solidFill>
                  <a:srgbClr val="000000"/>
                </a:solidFill>
              </a:rPr>
              <a:t>os</a:t>
            </a:r>
            <a:r>
              <a:rPr lang="en-US" dirty="0" smtClean="0">
                <a:solidFill>
                  <a:srgbClr val="000000"/>
                </a:solidFill>
              </a:rPr>
              <a:t> Main Library</a:t>
            </a:r>
          </a:p>
          <a:p>
            <a:pPr marL="0" indent="0">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b="1" dirty="0" smtClean="0">
                <a:solidFill>
                  <a:srgbClr val="7030A0"/>
                </a:solidFill>
              </a:rPr>
              <a:t>Date started</a:t>
            </a:r>
            <a:r>
              <a:rPr lang="en-US" dirty="0" smtClean="0">
                <a:solidFill>
                  <a:srgbClr val="7030A0"/>
                </a:solidFill>
              </a:rPr>
              <a:t>:  </a:t>
            </a:r>
            <a:r>
              <a:rPr lang="en-US" dirty="0" smtClean="0">
                <a:solidFill>
                  <a:srgbClr val="000000"/>
                </a:solidFill>
              </a:rPr>
              <a:t>1975</a:t>
            </a:r>
          </a:p>
          <a:p>
            <a:pPr marL="0" indent="0">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b="1" dirty="0" smtClean="0">
                <a:solidFill>
                  <a:srgbClr val="7030A0"/>
                </a:solidFill>
              </a:rPr>
              <a:t>Disciplines/Subject Areas covered</a:t>
            </a:r>
            <a:r>
              <a:rPr lang="en-US" dirty="0" smtClean="0">
                <a:solidFill>
                  <a:srgbClr val="7030A0"/>
                </a:solidFill>
              </a:rPr>
              <a:t>: </a:t>
            </a:r>
            <a:r>
              <a:rPr lang="en-US" dirty="0" smtClean="0">
                <a:solidFill>
                  <a:srgbClr val="000000"/>
                </a:solidFill>
              </a:rPr>
              <a:t>Agriculture and related fields</a:t>
            </a:r>
          </a:p>
          <a:p>
            <a:pPr marL="0" indent="0">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b="1" dirty="0" smtClean="0">
                <a:solidFill>
                  <a:srgbClr val="7030A0"/>
                </a:solidFill>
              </a:rPr>
              <a:t>Indexing policies and guidelines</a:t>
            </a:r>
            <a:r>
              <a:rPr lang="en-US" dirty="0" smtClean="0">
                <a:solidFill>
                  <a:srgbClr val="7030A0"/>
                </a:solidFill>
              </a:rPr>
              <a:t>:  </a:t>
            </a:r>
            <a:r>
              <a:rPr lang="en-US" dirty="0" smtClean="0">
                <a:solidFill>
                  <a:srgbClr val="000000"/>
                </a:solidFill>
              </a:rPr>
              <a:t>Yes</a:t>
            </a:r>
          </a:p>
          <a:p>
            <a:pPr marL="0" indent="0">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b="1" dirty="0" smtClean="0">
                <a:solidFill>
                  <a:srgbClr val="7030A0"/>
                </a:solidFill>
              </a:rPr>
              <a:t>Software used</a:t>
            </a:r>
            <a:r>
              <a:rPr lang="en-US" dirty="0" smtClean="0">
                <a:solidFill>
                  <a:srgbClr val="7030A0"/>
                </a:solidFill>
              </a:rPr>
              <a:t>:  </a:t>
            </a:r>
            <a:r>
              <a:rPr lang="en-US" dirty="0" err="1" smtClean="0">
                <a:solidFill>
                  <a:srgbClr val="000000"/>
                </a:solidFill>
              </a:rPr>
              <a:t>WebAGRIS</a:t>
            </a:r>
            <a:endParaRPr lang="en-US" dirty="0" smtClean="0">
              <a:solidFill>
                <a:srgbClr val="000000"/>
              </a:solidFill>
            </a:endParaRPr>
          </a:p>
          <a:p>
            <a:pPr marL="0" indent="0">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b="1" dirty="0" smtClean="0">
                <a:solidFill>
                  <a:srgbClr val="7030A0"/>
                </a:solidFill>
              </a:rPr>
              <a:t>Type of publications indexed</a:t>
            </a:r>
            <a:r>
              <a:rPr lang="en-US" dirty="0" smtClean="0">
                <a:solidFill>
                  <a:srgbClr val="7030A0"/>
                </a:solidFill>
              </a:rPr>
              <a:t>:  </a:t>
            </a:r>
            <a:r>
              <a:rPr lang="en-US" dirty="0" smtClean="0">
                <a:solidFill>
                  <a:srgbClr val="000000"/>
                </a:solidFill>
              </a:rPr>
              <a:t>Local periodicals, graduate theses and technical reports</a:t>
            </a:r>
          </a:p>
          <a:p>
            <a:pPr marL="0" indent="0">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b="1" dirty="0" smtClean="0">
                <a:solidFill>
                  <a:srgbClr val="7030A0"/>
                </a:solidFill>
              </a:rPr>
              <a:t>Availability</a:t>
            </a:r>
            <a:r>
              <a:rPr lang="en-US" dirty="0" smtClean="0">
                <a:solidFill>
                  <a:srgbClr val="7030A0"/>
                </a:solidFill>
              </a:rPr>
              <a:t>:</a:t>
            </a:r>
            <a:r>
              <a:rPr lang="en-US" dirty="0" smtClean="0">
                <a:solidFill>
                  <a:srgbClr val="000000"/>
                </a:solidFill>
              </a:rPr>
              <a:t> Free access online (http://agris.fao.org)(http://www.philagrinet.org.ph) and AGRIS CD (bimonthly)</a:t>
            </a:r>
          </a:p>
          <a:p>
            <a:pPr marL="0" indent="0">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b="1" dirty="0" smtClean="0">
                <a:solidFill>
                  <a:srgbClr val="7030A0"/>
                </a:solidFill>
              </a:rPr>
              <a:t>Index language used</a:t>
            </a:r>
            <a:r>
              <a:rPr lang="en-US" dirty="0" smtClean="0">
                <a:solidFill>
                  <a:srgbClr val="7030A0"/>
                </a:solidFill>
              </a:rPr>
              <a:t>:  </a:t>
            </a:r>
            <a:r>
              <a:rPr lang="en-US" i="1" dirty="0" err="1" smtClean="0">
                <a:solidFill>
                  <a:srgbClr val="000000"/>
                </a:solidFill>
              </a:rPr>
              <a:t>Agrovoc</a:t>
            </a:r>
            <a:endParaRPr lang="en-US" i="1" dirty="0" smtClean="0">
              <a:solidFill>
                <a:srgbClr val="000000"/>
              </a:solidFill>
            </a:endParaRPr>
          </a:p>
          <a:p>
            <a:pPr marL="0" indent="0">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b="1" dirty="0" smtClean="0">
                <a:solidFill>
                  <a:srgbClr val="7030A0"/>
                </a:solidFill>
              </a:rPr>
              <a:t>Entry elements</a:t>
            </a:r>
            <a:r>
              <a:rPr lang="en-US" dirty="0" smtClean="0">
                <a:solidFill>
                  <a:srgbClr val="7030A0"/>
                </a:solidFill>
              </a:rPr>
              <a:t>:  </a:t>
            </a:r>
            <a:r>
              <a:rPr lang="en-US" dirty="0" smtClean="0">
                <a:solidFill>
                  <a:srgbClr val="000000"/>
                </a:solidFill>
              </a:rPr>
              <a:t>author, title and subject entries</a:t>
            </a:r>
          </a:p>
          <a:p>
            <a:pPr marL="0" indent="0">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b="1" dirty="0" smtClean="0">
                <a:solidFill>
                  <a:srgbClr val="7030A0"/>
                </a:solidFill>
              </a:rPr>
              <a:t>Format for bibliographic citation</a:t>
            </a:r>
            <a:r>
              <a:rPr lang="en-US" dirty="0" smtClean="0">
                <a:solidFill>
                  <a:srgbClr val="7030A0"/>
                </a:solidFill>
              </a:rPr>
              <a:t>:  </a:t>
            </a:r>
            <a:r>
              <a:rPr lang="en-US" i="1" dirty="0" smtClean="0">
                <a:solidFill>
                  <a:srgbClr val="000000"/>
                </a:solidFill>
              </a:rPr>
              <a:t>AGRIS </a:t>
            </a:r>
            <a:r>
              <a:rPr lang="en-US" dirty="0" smtClean="0">
                <a:solidFill>
                  <a:srgbClr val="000000"/>
                </a:solidFill>
              </a:rPr>
              <a:t>format</a:t>
            </a:r>
          </a:p>
          <a:p>
            <a:pPr marL="0" indent="0">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b="1" dirty="0" smtClean="0">
                <a:solidFill>
                  <a:srgbClr val="7030A0"/>
                </a:solidFill>
              </a:rPr>
              <a:t>Abbreviations used</a:t>
            </a:r>
            <a:r>
              <a:rPr lang="en-US" dirty="0" smtClean="0">
                <a:solidFill>
                  <a:srgbClr val="7030A0"/>
                </a:solidFill>
              </a:rPr>
              <a:t>: </a:t>
            </a:r>
            <a:r>
              <a:rPr lang="en-US" dirty="0" smtClean="0">
                <a:solidFill>
                  <a:srgbClr val="000000"/>
                </a:solidFill>
              </a:rPr>
              <a:t>AGRIS prescribed abbreviations</a:t>
            </a:r>
          </a:p>
          <a:p>
            <a:pPr marL="0"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dirty="0" smtClean="0">
              <a:solidFill>
                <a:srgbClr val="000000"/>
              </a:solidFill>
            </a:endParaRPr>
          </a:p>
          <a:p>
            <a:pPr marL="0"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b="1" dirty="0" smtClean="0">
                <a:solidFill>
                  <a:srgbClr val="800000"/>
                </a:solidFill>
              </a:rPr>
              <a:t>*</a:t>
            </a:r>
            <a:r>
              <a:rPr lang="en-US" b="1" dirty="0" smtClean="0"/>
              <a:t>UPLB is the Philippine National Center for AGRIS and is a member of the Philippine Agriculture Libraries &amp; Information Service Network (</a:t>
            </a:r>
            <a:r>
              <a:rPr lang="en-US" b="1" dirty="0" err="1" smtClean="0"/>
              <a:t>PhilAgriNet</a:t>
            </a:r>
            <a:r>
              <a:rPr lang="en-US" b="1" dirty="0" smtClean="0"/>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ssolve">
                                      <p:cBhvr>
                                        <p:cTn id="11" dur="1000"/>
                                        <p:tgtEl>
                                          <p:spTgt spid="3">
                                            <p:txEl>
                                              <p:pRg st="0" end="0"/>
                                            </p:txEl>
                                          </p:spTgt>
                                        </p:tgtEl>
                                      </p:cBhvr>
                                    </p:animEffect>
                                  </p:childTnLst>
                                </p:cTn>
                              </p:par>
                              <p:par>
                                <p:cTn id="12" presetID="9" presetClass="entr" presetSubtype="0"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dissolve">
                                      <p:cBhvr>
                                        <p:cTn id="14" dur="1000"/>
                                        <p:tgtEl>
                                          <p:spTgt spid="3">
                                            <p:txEl>
                                              <p:pRg st="1" end="1"/>
                                            </p:txEl>
                                          </p:spTgt>
                                        </p:tgtEl>
                                      </p:cBhvr>
                                    </p:animEffect>
                                  </p:childTnLst>
                                </p:cTn>
                              </p:par>
                              <p:par>
                                <p:cTn id="15" presetID="9"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1000"/>
                                        <p:tgtEl>
                                          <p:spTgt spid="3">
                                            <p:txEl>
                                              <p:pRg st="2" end="2"/>
                                            </p:txEl>
                                          </p:spTgt>
                                        </p:tgtEl>
                                      </p:cBhvr>
                                    </p:animEffect>
                                  </p:childTnLst>
                                </p:cTn>
                              </p:par>
                              <p:par>
                                <p:cTn id="18" presetID="9"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ssolve">
                                      <p:cBhvr>
                                        <p:cTn id="20" dur="1000"/>
                                        <p:tgtEl>
                                          <p:spTgt spid="3">
                                            <p:txEl>
                                              <p:pRg st="3" end="3"/>
                                            </p:txEl>
                                          </p:spTgt>
                                        </p:tgtEl>
                                      </p:cBhvr>
                                    </p:animEffect>
                                  </p:childTnLst>
                                </p:cTn>
                              </p:par>
                              <p:par>
                                <p:cTn id="21" presetID="9"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1000"/>
                                        <p:tgtEl>
                                          <p:spTgt spid="3">
                                            <p:txEl>
                                              <p:pRg st="4" end="4"/>
                                            </p:txEl>
                                          </p:spTgt>
                                        </p:tgtEl>
                                      </p:cBhvr>
                                    </p:animEffect>
                                  </p:childTnLst>
                                </p:cTn>
                              </p:par>
                              <p:par>
                                <p:cTn id="24" presetID="9"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dissolve">
                                      <p:cBhvr>
                                        <p:cTn id="26" dur="1000"/>
                                        <p:tgtEl>
                                          <p:spTgt spid="3">
                                            <p:txEl>
                                              <p:pRg st="5" end="5"/>
                                            </p:txEl>
                                          </p:spTgt>
                                        </p:tgtEl>
                                      </p:cBhvr>
                                    </p:animEffect>
                                  </p:childTnLst>
                                </p:cTn>
                              </p:par>
                              <p:par>
                                <p:cTn id="27" presetID="9"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dissolve">
                                      <p:cBhvr>
                                        <p:cTn id="29" dur="1000"/>
                                        <p:tgtEl>
                                          <p:spTgt spid="3">
                                            <p:txEl>
                                              <p:pRg st="6" end="6"/>
                                            </p:txEl>
                                          </p:spTgt>
                                        </p:tgtEl>
                                      </p:cBhvr>
                                    </p:animEffect>
                                  </p:childTnLst>
                                </p:cTn>
                              </p:par>
                              <p:par>
                                <p:cTn id="30" presetID="9" presetClass="entr" presetSubtype="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dissolve">
                                      <p:cBhvr>
                                        <p:cTn id="32" dur="1000"/>
                                        <p:tgtEl>
                                          <p:spTgt spid="3">
                                            <p:txEl>
                                              <p:pRg st="7" end="7"/>
                                            </p:txEl>
                                          </p:spTgt>
                                        </p:tgtEl>
                                      </p:cBhvr>
                                    </p:animEffect>
                                  </p:childTnLst>
                                </p:cTn>
                              </p:par>
                              <p:par>
                                <p:cTn id="33" presetID="9" presetClass="entr" presetSubtype="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dissolve">
                                      <p:cBhvr>
                                        <p:cTn id="35" dur="1000"/>
                                        <p:tgtEl>
                                          <p:spTgt spid="3">
                                            <p:txEl>
                                              <p:pRg st="8" end="8"/>
                                            </p:txEl>
                                          </p:spTgt>
                                        </p:tgtEl>
                                      </p:cBhvr>
                                    </p:animEffect>
                                  </p:childTnLst>
                                </p:cTn>
                              </p:par>
                              <p:par>
                                <p:cTn id="36" presetID="9" presetClass="entr" presetSubtype="0" fill="hold"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dissolve">
                                      <p:cBhvr>
                                        <p:cTn id="38" dur="1000"/>
                                        <p:tgtEl>
                                          <p:spTgt spid="3">
                                            <p:txEl>
                                              <p:pRg st="9" end="9"/>
                                            </p:txEl>
                                          </p:spTgt>
                                        </p:tgtEl>
                                      </p:cBhvr>
                                    </p:animEffect>
                                  </p:childTnLst>
                                </p:cTn>
                              </p:par>
                              <p:par>
                                <p:cTn id="39" presetID="9" presetClass="entr" presetSubtype="0" fill="hold"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dissolve">
                                      <p:cBhvr>
                                        <p:cTn id="41" dur="1000"/>
                                        <p:tgtEl>
                                          <p:spTgt spid="3">
                                            <p:txEl>
                                              <p:pRg st="10" end="10"/>
                                            </p:txEl>
                                          </p:spTgt>
                                        </p:tgtEl>
                                      </p:cBhvr>
                                    </p:animEffect>
                                  </p:childTnLst>
                                </p:cTn>
                              </p:par>
                              <p:par>
                                <p:cTn id="42" presetID="9" presetClass="entr" presetSubtype="0" fill="hold" nodeType="withEffect">
                                  <p:stCondLst>
                                    <p:cond delay="0"/>
                                  </p:stCondLst>
                                  <p:childTnLst>
                                    <p:set>
                                      <p:cBhvr>
                                        <p:cTn id="43" dur="1" fill="hold">
                                          <p:stCondLst>
                                            <p:cond delay="0"/>
                                          </p:stCondLst>
                                        </p:cTn>
                                        <p:tgtEl>
                                          <p:spTgt spid="3">
                                            <p:txEl>
                                              <p:pRg st="12" end="12"/>
                                            </p:txEl>
                                          </p:spTgt>
                                        </p:tgtEl>
                                        <p:attrNameLst>
                                          <p:attrName>style.visibility</p:attrName>
                                        </p:attrNameLst>
                                      </p:cBhvr>
                                      <p:to>
                                        <p:strVal val="visible"/>
                                      </p:to>
                                    </p:set>
                                    <p:animEffect transition="in" filter="dissolve">
                                      <p:cBhvr>
                                        <p:cTn id="44" dur="1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0"/>
            <a:ext cx="8229600" cy="1401763"/>
          </a:xfrm>
        </p:spPr>
        <p:txBody>
          <a:bodyPr>
            <a:normAutofit/>
          </a:bodyPr>
          <a:lstStyle/>
          <a:p>
            <a:pPr>
              <a:buNone/>
            </a:pPr>
            <a:r>
              <a:rPr lang="en-US" sz="3600" b="1" dirty="0" smtClean="0">
                <a:solidFill>
                  <a:schemeClr val="tx2"/>
                </a:solidFill>
                <a:latin typeface="Tahoma" pitchFamily="34" charset="0"/>
                <a:cs typeface="Tahoma" pitchFamily="34" charset="0"/>
              </a:rPr>
              <a:t>Issues in </a:t>
            </a:r>
            <a:r>
              <a:rPr lang="en-US" sz="3600" b="1" dirty="0" smtClean="0">
                <a:solidFill>
                  <a:schemeClr val="tx2"/>
                </a:solidFill>
                <a:latin typeface="Tahoma" pitchFamily="34" charset="0"/>
                <a:cs typeface="Tahoma" pitchFamily="34" charset="0"/>
              </a:rPr>
              <a:t>Local Indexes</a:t>
            </a:r>
            <a:endParaRPr lang="en-US" sz="3600"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9"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0" dur="1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817</TotalTime>
  <Words>1494</Words>
  <Application>Microsoft Office PowerPoint</Application>
  <PresentationFormat>On-screen Show (4:3)</PresentationFormat>
  <Paragraphs>286</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Local Index Databases </vt:lpstr>
      <vt:lpstr>Slide 2</vt:lpstr>
      <vt:lpstr>Available Local Index Databases </vt:lpstr>
      <vt:lpstr>Slide 4</vt:lpstr>
      <vt:lpstr>Slide 5</vt:lpstr>
      <vt:lpstr>Slide 6</vt:lpstr>
      <vt:lpstr>Slide 7</vt:lpstr>
      <vt:lpstr>Index to Agricultural Resources</vt:lpstr>
      <vt:lpstr>Slide 9</vt:lpstr>
      <vt:lpstr>1. Evaluation and selection of materials/articles to be indexed</vt:lpstr>
      <vt:lpstr>Slide 11</vt:lpstr>
      <vt:lpstr>Slide 12</vt:lpstr>
      <vt:lpstr>Slide 13</vt:lpstr>
      <vt:lpstr>Slide 14</vt:lpstr>
      <vt:lpstr>Slide 15</vt:lpstr>
      <vt:lpstr>Slide 16</vt:lpstr>
      <vt:lpstr>Slide 17</vt:lpstr>
      <vt:lpstr>Slide 18</vt:lpstr>
      <vt:lpstr>References:</vt:lpstr>
    </vt:vector>
  </TitlesOfParts>
  <Company>inlab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Current Indexes in the Philippines</dc:title>
  <dc:creator>T1</dc:creator>
  <cp:lastModifiedBy>T1</cp:lastModifiedBy>
  <cp:revision>97</cp:revision>
  <dcterms:created xsi:type="dcterms:W3CDTF">2013-03-19T23:28:20Z</dcterms:created>
  <dcterms:modified xsi:type="dcterms:W3CDTF">2013-04-11T23:56:29Z</dcterms:modified>
</cp:coreProperties>
</file>