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301" r:id="rId6"/>
    <p:sldId id="260" r:id="rId7"/>
    <p:sldId id="302" r:id="rId8"/>
    <p:sldId id="331" r:id="rId9"/>
    <p:sldId id="304" r:id="rId10"/>
    <p:sldId id="311" r:id="rId11"/>
    <p:sldId id="312" r:id="rId12"/>
    <p:sldId id="313" r:id="rId13"/>
    <p:sldId id="314" r:id="rId14"/>
    <p:sldId id="315" r:id="rId15"/>
    <p:sldId id="342" r:id="rId16"/>
    <p:sldId id="316" r:id="rId17"/>
    <p:sldId id="317" r:id="rId18"/>
    <p:sldId id="318" r:id="rId19"/>
    <p:sldId id="319" r:id="rId20"/>
    <p:sldId id="320" r:id="rId21"/>
    <p:sldId id="321" r:id="rId22"/>
    <p:sldId id="322" r:id="rId23"/>
    <p:sldId id="323" r:id="rId24"/>
    <p:sldId id="324" r:id="rId25"/>
    <p:sldId id="325" r:id="rId26"/>
    <p:sldId id="343" r:id="rId27"/>
    <p:sldId id="345" r:id="rId28"/>
    <p:sldId id="346" r:id="rId29"/>
    <p:sldId id="347" r:id="rId30"/>
    <p:sldId id="349" r:id="rId31"/>
    <p:sldId id="350" r:id="rId32"/>
    <p:sldId id="351" r:id="rId33"/>
    <p:sldId id="352" r:id="rId34"/>
    <p:sldId id="348" r:id="rId35"/>
    <p:sldId id="326" r:id="rId36"/>
    <p:sldId id="327" r:id="rId37"/>
    <p:sldId id="332" r:id="rId38"/>
    <p:sldId id="354" r:id="rId39"/>
    <p:sldId id="355" r:id="rId40"/>
    <p:sldId id="344" r:id="rId41"/>
    <p:sldId id="35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3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6DC61A-5262-475B-8E63-19CC738051C3}" type="datetimeFigureOut">
              <a:rPr lang="en-US" smtClean="0"/>
              <a:pPr/>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0F7D73-D372-4FDE-AFA9-724381B9F7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B8739-2B7A-4F6F-801A-8F2587B2FB69}"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B8739-2B7A-4F6F-801A-8F2587B2FB69}"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B8739-2B7A-4F6F-801A-8F2587B2FB69}"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B8739-2B7A-4F6F-801A-8F2587B2FB69}"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EB8739-2B7A-4F6F-801A-8F2587B2FB69}"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EB8739-2B7A-4F6F-801A-8F2587B2FB69}"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B8739-2B7A-4F6F-801A-8F2587B2FB69}" type="datetimeFigureOut">
              <a:rPr lang="en-US" smtClean="0"/>
              <a:pPr/>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B8739-2B7A-4F6F-801A-8F2587B2FB69}" type="datetimeFigureOut">
              <a:rPr lang="en-US" smtClean="0"/>
              <a:pPr/>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B8739-2B7A-4F6F-801A-8F2587B2FB69}" type="datetimeFigureOut">
              <a:rPr lang="en-US" smtClean="0"/>
              <a:pPr/>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B8739-2B7A-4F6F-801A-8F2587B2FB69}"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B8739-2B7A-4F6F-801A-8F2587B2FB69}"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EEA3B-03BF-4F6B-A16F-1F1D8E280F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B8739-2B7A-4F6F-801A-8F2587B2FB69}" type="datetimeFigureOut">
              <a:rPr lang="en-US" smtClean="0"/>
              <a:pPr/>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EA3B-03BF-4F6B-A16F-1F1D8E280F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Leadership in the 21</a:t>
            </a:r>
            <a:r>
              <a:rPr lang="en-US" b="1" baseline="30000" dirty="0" smtClean="0"/>
              <a:t>st</a:t>
            </a:r>
            <a:r>
              <a:rPr lang="en-US" b="1" dirty="0" smtClean="0"/>
              <a:t> Century Libraries</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912813" y="122238"/>
            <a:ext cx="7088187" cy="1295400"/>
          </a:xfrm>
        </p:spPr>
        <p:txBody>
          <a:bodyPr anchor="ctr"/>
          <a:lstStyle/>
          <a:p>
            <a:pPr eaLnBrk="1" hangingPunct="1"/>
            <a:r>
              <a:rPr lang="en-US" sz="4000" b="1" dirty="0" smtClean="0"/>
              <a:t>Good </a:t>
            </a:r>
            <a:r>
              <a:rPr lang="en-US" sz="4000" b="1" dirty="0" smtClean="0"/>
              <a:t>Leaders</a:t>
            </a:r>
            <a:endParaRPr lang="en-US" sz="4000" b="1" dirty="0" smtClean="0"/>
          </a:p>
        </p:txBody>
      </p:sp>
      <p:sp>
        <p:nvSpPr>
          <p:cNvPr id="7171" name="Content Placeholder 2"/>
          <p:cNvSpPr>
            <a:spLocks noGrp="1"/>
          </p:cNvSpPr>
          <p:nvPr>
            <p:ph idx="4294967295"/>
          </p:nvPr>
        </p:nvSpPr>
        <p:spPr>
          <a:xfrm>
            <a:off x="914400" y="1371600"/>
            <a:ext cx="7315200" cy="4411663"/>
          </a:xfrm>
        </p:spPr>
        <p:txBody>
          <a:bodyPr/>
          <a:lstStyle/>
          <a:p>
            <a:pPr eaLnBrk="1" hangingPunct="1"/>
            <a:r>
              <a:rPr lang="en-US" sz="3600" smtClean="0"/>
              <a:t>Believe that potential leaders help carry the load and provide a sounding board for decisions. Followers do not carry the load.</a:t>
            </a:r>
          </a:p>
          <a:p>
            <a:pPr eaLnBrk="1" hangingPunct="1"/>
            <a:r>
              <a:rPr lang="en-US" sz="3600" smtClean="0"/>
              <a:t>Believe that an organization’s growth potential is directly related to its personnel potential</a:t>
            </a:r>
          </a:p>
          <a:p>
            <a:pPr eaLnBrk="1" hangingPunct="1"/>
            <a:endParaRPr lang="en-US" sz="3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912813" y="122238"/>
            <a:ext cx="7088187" cy="1295400"/>
          </a:xfrm>
        </p:spPr>
        <p:txBody>
          <a:bodyPr anchor="ctr"/>
          <a:lstStyle/>
          <a:p>
            <a:pPr eaLnBrk="1" hangingPunct="1"/>
            <a:r>
              <a:rPr lang="en-US" sz="4000" b="1" dirty="0" smtClean="0"/>
              <a:t>Good Leaders</a:t>
            </a:r>
          </a:p>
        </p:txBody>
      </p:sp>
      <p:sp>
        <p:nvSpPr>
          <p:cNvPr id="8195" name="Content Placeholder 2"/>
          <p:cNvSpPr>
            <a:spLocks noGrp="1"/>
          </p:cNvSpPr>
          <p:nvPr>
            <p:ph idx="4294967295"/>
          </p:nvPr>
        </p:nvSpPr>
        <p:spPr>
          <a:xfrm>
            <a:off x="838200" y="1219200"/>
            <a:ext cx="7315200" cy="4953000"/>
          </a:xfrm>
        </p:spPr>
        <p:txBody>
          <a:bodyPr>
            <a:normAutofit lnSpcReduction="10000"/>
          </a:bodyPr>
          <a:lstStyle/>
          <a:p>
            <a:pPr eaLnBrk="1" hangingPunct="1"/>
            <a:r>
              <a:rPr lang="en-US" sz="3600" dirty="0" smtClean="0"/>
              <a:t>Acquire good people who are potential leaders. They recruit the best underdeveloped people who can be coached and developed. </a:t>
            </a:r>
          </a:p>
          <a:p>
            <a:pPr eaLnBrk="1" hangingPunct="1">
              <a:lnSpc>
                <a:spcPct val="90000"/>
              </a:lnSpc>
            </a:pPr>
            <a:r>
              <a:rPr lang="en-US" sz="3600" dirty="0" smtClean="0"/>
              <a:t>Believe that the </a:t>
            </a:r>
            <a:r>
              <a:rPr lang="en-US" sz="3600" dirty="0" smtClean="0"/>
              <a:t>important </a:t>
            </a:r>
            <a:r>
              <a:rPr lang="en-US" sz="3600" dirty="0" smtClean="0"/>
              <a:t>factors in recruitment are good character and attitude</a:t>
            </a:r>
          </a:p>
          <a:p>
            <a:pPr eaLnBrk="1" hangingPunct="1">
              <a:lnSpc>
                <a:spcPct val="90000"/>
              </a:lnSpc>
            </a:pPr>
            <a:r>
              <a:rPr lang="en-US" sz="3600" dirty="0" smtClean="0"/>
              <a:t>Believe that there is no success without successors</a:t>
            </a:r>
          </a:p>
          <a:p>
            <a:pPr eaLnBrk="1" hangingPunct="1"/>
            <a:endParaRPr lang="en-US" sz="3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912813" y="122238"/>
            <a:ext cx="7088187" cy="1295400"/>
          </a:xfrm>
        </p:spPr>
        <p:txBody>
          <a:bodyPr anchor="ctr"/>
          <a:lstStyle/>
          <a:p>
            <a:pPr eaLnBrk="1" hangingPunct="1"/>
            <a:r>
              <a:rPr lang="en-US" sz="4000" b="1" dirty="0" smtClean="0"/>
              <a:t>Good Leaders</a:t>
            </a:r>
          </a:p>
        </p:txBody>
      </p:sp>
      <p:sp>
        <p:nvSpPr>
          <p:cNvPr id="9219" name="Rectangle 3"/>
          <p:cNvSpPr>
            <a:spLocks noGrp="1" noChangeArrowheads="1"/>
          </p:cNvSpPr>
          <p:nvPr>
            <p:ph idx="4294967295"/>
          </p:nvPr>
        </p:nvSpPr>
        <p:spPr>
          <a:xfrm>
            <a:off x="914400" y="1371600"/>
            <a:ext cx="7315200" cy="4411663"/>
          </a:xfrm>
        </p:spPr>
        <p:txBody>
          <a:bodyPr/>
          <a:lstStyle/>
          <a:p>
            <a:pPr eaLnBrk="1" hangingPunct="1"/>
            <a:r>
              <a:rPr lang="en-US" sz="3600" smtClean="0"/>
              <a:t>Create a good climate for potential leaders.</a:t>
            </a:r>
            <a:r>
              <a:rPr lang="en-US" sz="3700" smtClean="0"/>
              <a:t>  </a:t>
            </a:r>
          </a:p>
          <a:p>
            <a:pPr lvl="1" eaLnBrk="1" hangingPunct="1"/>
            <a:r>
              <a:rPr lang="en-US" sz="3200" smtClean="0"/>
              <a:t>They generate activity that is productive</a:t>
            </a:r>
          </a:p>
          <a:p>
            <a:pPr lvl="1" eaLnBrk="1" hangingPunct="1"/>
            <a:r>
              <a:rPr lang="en-US" sz="3200" smtClean="0"/>
              <a:t>They encourage, create, command changes in the organization.</a:t>
            </a:r>
          </a:p>
          <a:p>
            <a:pPr eaLnBrk="1" hangingPunct="1">
              <a:buFont typeface="Wingdings" pitchFamily="2" charset="2"/>
              <a:buNone/>
            </a:pPr>
            <a:endParaRPr lang="en-US" sz="3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912813" y="122238"/>
            <a:ext cx="7088187" cy="1295400"/>
          </a:xfrm>
        </p:spPr>
        <p:txBody>
          <a:bodyPr anchor="ctr"/>
          <a:lstStyle/>
          <a:p>
            <a:pPr eaLnBrk="1" hangingPunct="1"/>
            <a:r>
              <a:rPr lang="en-US" sz="4000" b="1" dirty="0" smtClean="0"/>
              <a:t>Good Leaders</a:t>
            </a:r>
            <a:r>
              <a:rPr lang="en-US" dirty="0" smtClean="0"/>
              <a:t> </a:t>
            </a:r>
          </a:p>
        </p:txBody>
      </p:sp>
      <p:sp>
        <p:nvSpPr>
          <p:cNvPr id="10243" name="Rectangle 3"/>
          <p:cNvSpPr>
            <a:spLocks noGrp="1" noChangeArrowheads="1"/>
          </p:cNvSpPr>
          <p:nvPr>
            <p:ph idx="4294967295"/>
          </p:nvPr>
        </p:nvSpPr>
        <p:spPr/>
        <p:txBody>
          <a:bodyPr/>
          <a:lstStyle/>
          <a:p>
            <a:pPr eaLnBrk="1" hangingPunct="1">
              <a:lnSpc>
                <a:spcPct val="90000"/>
              </a:lnSpc>
            </a:pPr>
            <a:r>
              <a:rPr lang="en-US" sz="3500" smtClean="0"/>
              <a:t>Do big things. Big things attract big men. Little things attract little men. Little men usually cause trouble. </a:t>
            </a:r>
          </a:p>
          <a:p>
            <a:pPr eaLnBrk="1" hangingPunct="1">
              <a:lnSpc>
                <a:spcPct val="90000"/>
              </a:lnSpc>
            </a:pPr>
            <a:r>
              <a:rPr lang="en-US" sz="3500" smtClean="0"/>
              <a:t>Maximize the value of opportunity and momentum by immediately recognizing them and pouring resources into them.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2813" y="122238"/>
            <a:ext cx="7088187" cy="1295400"/>
          </a:xfrm>
        </p:spPr>
        <p:txBody>
          <a:bodyPr/>
          <a:lstStyle/>
          <a:p>
            <a:pPr eaLnBrk="1" hangingPunct="1"/>
            <a:r>
              <a:rPr lang="en-US" sz="4000" b="1" dirty="0" smtClean="0"/>
              <a:t>Good Leaders</a:t>
            </a:r>
          </a:p>
        </p:txBody>
      </p:sp>
      <p:sp>
        <p:nvSpPr>
          <p:cNvPr id="11267" name="Rectangle 3"/>
          <p:cNvSpPr>
            <a:spLocks noGrp="1" noChangeArrowheads="1"/>
          </p:cNvSpPr>
          <p:nvPr>
            <p:ph type="body" idx="1"/>
          </p:nvPr>
        </p:nvSpPr>
        <p:spPr>
          <a:xfrm>
            <a:off x="914400" y="1600200"/>
            <a:ext cx="7315200" cy="4683125"/>
          </a:xfrm>
        </p:spPr>
        <p:txBody>
          <a:bodyPr/>
          <a:lstStyle/>
          <a:p>
            <a:pPr eaLnBrk="1" hangingPunct="1">
              <a:lnSpc>
                <a:spcPct val="90000"/>
              </a:lnSpc>
            </a:pPr>
            <a:r>
              <a:rPr lang="en-US" sz="3100" smtClean="0"/>
              <a:t>Depend on the “maximum utilization of the abilities of those under him.”</a:t>
            </a:r>
          </a:p>
          <a:p>
            <a:pPr lvl="1" eaLnBrk="1" hangingPunct="1">
              <a:lnSpc>
                <a:spcPct val="90000"/>
              </a:lnSpc>
            </a:pPr>
            <a:r>
              <a:rPr lang="en-US" sz="2900" smtClean="0"/>
              <a:t>They appreciate people for who they are</a:t>
            </a:r>
          </a:p>
          <a:p>
            <a:pPr lvl="1" eaLnBrk="1" hangingPunct="1">
              <a:lnSpc>
                <a:spcPct val="90000"/>
              </a:lnSpc>
            </a:pPr>
            <a:r>
              <a:rPr lang="en-US" sz="2900" smtClean="0"/>
              <a:t>They believe that these people will do their very best</a:t>
            </a:r>
          </a:p>
          <a:p>
            <a:pPr lvl="1" eaLnBrk="1" hangingPunct="1">
              <a:lnSpc>
                <a:spcPct val="90000"/>
              </a:lnSpc>
            </a:pPr>
            <a:r>
              <a:rPr lang="en-US" sz="2900" smtClean="0"/>
              <a:t>They praise their accomplishments</a:t>
            </a:r>
          </a:p>
          <a:p>
            <a:pPr lvl="1" eaLnBrk="1" hangingPunct="1">
              <a:lnSpc>
                <a:spcPct val="90000"/>
              </a:lnSpc>
            </a:pPr>
            <a:r>
              <a:rPr lang="en-US" sz="2900" smtClean="0"/>
              <a:t>They accept personal responsibility to them as their leader</a:t>
            </a:r>
          </a:p>
          <a:p>
            <a:pPr eaLnBrk="1" hangingPunct="1">
              <a:lnSpc>
                <a:spcPct val="90000"/>
              </a:lnSpc>
            </a:pPr>
            <a:endParaRPr lang="en-US" sz="2000" smtClean="0"/>
          </a:p>
          <a:p>
            <a:pPr eaLnBrk="1" hangingPunct="1">
              <a:lnSpc>
                <a:spcPct val="90000"/>
              </a:lnSpc>
            </a:pPr>
            <a:endParaRPr lang="en-US" sz="21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Competencies and Responsibilities of Top Management Teams in Public  Libraries</a:t>
            </a:r>
            <a:endParaRPr lang="en-US" b="1" dirty="0"/>
          </a:p>
        </p:txBody>
      </p:sp>
      <p:sp>
        <p:nvSpPr>
          <p:cNvPr id="3" name="Content Placeholder 2"/>
          <p:cNvSpPr>
            <a:spLocks noGrp="1"/>
          </p:cNvSpPr>
          <p:nvPr>
            <p:ph idx="1"/>
          </p:nvPr>
        </p:nvSpPr>
        <p:spPr>
          <a:xfrm>
            <a:off x="457200" y="1981200"/>
            <a:ext cx="8229600" cy="4525963"/>
          </a:xfrm>
        </p:spPr>
        <p:txBody>
          <a:bodyPr>
            <a:normAutofit fontScale="92500" lnSpcReduction="10000"/>
          </a:bodyPr>
          <a:lstStyle/>
          <a:p>
            <a:r>
              <a:rPr lang="en-US" dirty="0" smtClean="0"/>
              <a:t>Leadership abilities and attitudes: Taking initiative, making things happen, through the efficient action of others.</a:t>
            </a:r>
          </a:p>
          <a:p>
            <a:pPr lvl="1"/>
            <a:r>
              <a:rPr lang="en-US" dirty="0" smtClean="0"/>
              <a:t>Vision-Future– Refers to developing a shared vision that builds on the past and present of public library service and looks to the future</a:t>
            </a:r>
          </a:p>
          <a:p>
            <a:pPr lvl="1"/>
            <a:r>
              <a:rPr lang="en-US" dirty="0" smtClean="0"/>
              <a:t>Developing staff—Ensures that activities are provided to prepare staff for management functions using appropriate techniques such as coaching, counseling, and shared responsibility teams</a:t>
            </a:r>
            <a:r>
              <a:rPr lang="en-US" dirty="0" smtClean="0"/>
              <a:t>.</a:t>
            </a:r>
          </a:p>
          <a:p>
            <a:pPr lvl="1" algn="ctr">
              <a:buNone/>
            </a:pPr>
            <a:r>
              <a:rPr lang="en-US" dirty="0" err="1" smtClean="0"/>
              <a:t>Mahmoodi</a:t>
            </a:r>
            <a:r>
              <a:rPr lang="en-US" dirty="0" smtClean="0"/>
              <a:t> and King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nchor="ctr">
            <a:normAutofit fontScale="90000"/>
          </a:bodyPr>
          <a:lstStyle/>
          <a:p>
            <a:pPr eaLnBrk="1" hangingPunct="1">
              <a:defRPr/>
            </a:pPr>
            <a:r>
              <a:rPr lang="en-US" sz="4000" b="1" dirty="0" smtClean="0"/>
              <a:t>Qualities to Look for in Potential Leaders</a:t>
            </a:r>
          </a:p>
        </p:txBody>
      </p:sp>
      <p:sp>
        <p:nvSpPr>
          <p:cNvPr id="12291" name="Rectangle 3"/>
          <p:cNvSpPr>
            <a:spLocks noGrp="1" noChangeArrowheads="1"/>
          </p:cNvSpPr>
          <p:nvPr>
            <p:ph idx="4294967295"/>
          </p:nvPr>
        </p:nvSpPr>
        <p:spPr>
          <a:xfrm>
            <a:off x="914400" y="1719263"/>
            <a:ext cx="7315200" cy="4411662"/>
          </a:xfrm>
        </p:spPr>
        <p:txBody>
          <a:bodyPr/>
          <a:lstStyle/>
          <a:p>
            <a:pPr marL="571500" indent="-571500" eaLnBrk="1" hangingPunct="1">
              <a:lnSpc>
                <a:spcPct val="80000"/>
              </a:lnSpc>
              <a:buFont typeface="Wingdings" pitchFamily="2" charset="2"/>
              <a:buNone/>
            </a:pPr>
            <a:r>
              <a:rPr lang="en-US" sz="3400" b="1" smtClean="0"/>
              <a:t>1. Positiveness</a:t>
            </a:r>
            <a:r>
              <a:rPr lang="en-US" sz="3400" smtClean="0"/>
              <a:t>—the ability to work with and see people and situations in a positive way</a:t>
            </a:r>
          </a:p>
          <a:p>
            <a:pPr marL="571500" indent="-571500" eaLnBrk="1" hangingPunct="1">
              <a:lnSpc>
                <a:spcPct val="80000"/>
              </a:lnSpc>
              <a:buFont typeface="Wingdings" pitchFamily="2" charset="2"/>
              <a:buNone/>
            </a:pPr>
            <a:r>
              <a:rPr lang="en-US" sz="3400" b="1" smtClean="0"/>
              <a:t>2. Servanthood</a:t>
            </a:r>
            <a:r>
              <a:rPr lang="en-US" sz="3400" smtClean="0"/>
              <a:t>—the willingness to submit, play team ball, and follow the leader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nchor="ctr">
            <a:normAutofit fontScale="90000"/>
          </a:bodyPr>
          <a:lstStyle/>
          <a:p>
            <a:pPr eaLnBrk="1" hangingPunct="1">
              <a:defRPr/>
            </a:pPr>
            <a:r>
              <a:rPr lang="en-US" sz="4000" b="1" dirty="0" smtClean="0"/>
              <a:t>Qualities to Look for in Potential Leaders</a:t>
            </a:r>
          </a:p>
        </p:txBody>
      </p:sp>
      <p:sp>
        <p:nvSpPr>
          <p:cNvPr id="13315" name="Rectangle 3"/>
          <p:cNvSpPr>
            <a:spLocks noGrp="1" noChangeArrowheads="1"/>
          </p:cNvSpPr>
          <p:nvPr>
            <p:ph idx="4294967295"/>
          </p:nvPr>
        </p:nvSpPr>
        <p:spPr>
          <a:xfrm>
            <a:off x="914400" y="1981200"/>
            <a:ext cx="7315200" cy="4411663"/>
          </a:xfrm>
        </p:spPr>
        <p:txBody>
          <a:bodyPr/>
          <a:lstStyle/>
          <a:p>
            <a:pPr marL="571500" indent="-571500" eaLnBrk="1" hangingPunct="1">
              <a:lnSpc>
                <a:spcPct val="80000"/>
              </a:lnSpc>
              <a:buFont typeface="Wingdings" pitchFamily="2" charset="2"/>
              <a:buNone/>
            </a:pPr>
            <a:r>
              <a:rPr lang="en-US" sz="3400" b="1" smtClean="0"/>
              <a:t>3. </a:t>
            </a:r>
            <a:r>
              <a:rPr lang="en-US" sz="3600" b="1" smtClean="0"/>
              <a:t>Growth potential—</a:t>
            </a:r>
            <a:r>
              <a:rPr lang="en-US" sz="3600" smtClean="0"/>
              <a:t>a</a:t>
            </a:r>
            <a:r>
              <a:rPr lang="en-US" sz="3600" b="1" smtClean="0"/>
              <a:t> </a:t>
            </a:r>
            <a:r>
              <a:rPr lang="en-US" sz="3600" smtClean="0"/>
              <a:t>hunger for personal growth and development; the ability to keep growing as the job expands</a:t>
            </a:r>
          </a:p>
          <a:p>
            <a:pPr marL="571500" indent="-571500" eaLnBrk="1" hangingPunct="1">
              <a:lnSpc>
                <a:spcPct val="80000"/>
              </a:lnSpc>
              <a:buFont typeface="Wingdings" pitchFamily="2" charset="2"/>
              <a:buNone/>
            </a:pPr>
            <a:r>
              <a:rPr lang="en-US" sz="3600" b="1" smtClean="0"/>
              <a:t>4. Follow-through— </a:t>
            </a:r>
            <a:r>
              <a:rPr lang="en-US" sz="3600" smtClean="0"/>
              <a:t>the determination to get the job done completely and with consistency</a:t>
            </a:r>
            <a:endParaRPr lang="en-US" sz="3400" smtClean="0"/>
          </a:p>
          <a:p>
            <a:pPr marL="571500" indent="-571500" eaLnBrk="1" hangingPunct="1">
              <a:lnSpc>
                <a:spcPct val="80000"/>
              </a:lnSpc>
            </a:pPr>
            <a:endParaRPr lang="en-US" sz="1700" smtClean="0"/>
          </a:p>
          <a:p>
            <a:pPr marL="571500" indent="-571500" eaLnBrk="1" hangingPunct="1">
              <a:lnSpc>
                <a:spcPct val="80000"/>
              </a:lnSpc>
            </a:pPr>
            <a:endParaRPr lang="en-US" sz="17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122238"/>
            <a:ext cx="8001000" cy="1295400"/>
          </a:xfrm>
        </p:spPr>
        <p:txBody>
          <a:bodyPr>
            <a:normAutofit fontScale="90000"/>
          </a:bodyPr>
          <a:lstStyle/>
          <a:p>
            <a:pPr eaLnBrk="1" hangingPunct="1"/>
            <a:r>
              <a:rPr lang="en-US" sz="4000" b="1" dirty="0" smtClean="0"/>
              <a:t>Qualities to Look for in Potential Leaders</a:t>
            </a:r>
          </a:p>
        </p:txBody>
      </p:sp>
      <p:sp>
        <p:nvSpPr>
          <p:cNvPr id="14339" name="Rectangle 3"/>
          <p:cNvSpPr>
            <a:spLocks noGrp="1" noChangeArrowheads="1"/>
          </p:cNvSpPr>
          <p:nvPr>
            <p:ph type="body" idx="1"/>
          </p:nvPr>
        </p:nvSpPr>
        <p:spPr>
          <a:xfrm>
            <a:off x="1143000" y="1828800"/>
            <a:ext cx="7086600" cy="4411663"/>
          </a:xfrm>
        </p:spPr>
        <p:txBody>
          <a:bodyPr/>
          <a:lstStyle/>
          <a:p>
            <a:pPr eaLnBrk="1" hangingPunct="1">
              <a:buFont typeface="Wingdings" pitchFamily="2" charset="2"/>
              <a:buNone/>
            </a:pPr>
            <a:r>
              <a:rPr lang="en-US" sz="3600" b="1" smtClean="0"/>
              <a:t>5. Loyalty</a:t>
            </a:r>
            <a:r>
              <a:rPr lang="en-US" sz="3600" smtClean="0"/>
              <a:t>—the willingness to always put the leader and the organization above personal desires.</a:t>
            </a:r>
            <a:r>
              <a:rPr lang="en-US" sz="3600" b="1" smtClean="0"/>
              <a:t> </a:t>
            </a:r>
          </a:p>
          <a:p>
            <a:pPr eaLnBrk="1" hangingPunct="1">
              <a:buFont typeface="Wingdings" pitchFamily="2" charset="2"/>
              <a:buNone/>
            </a:pPr>
            <a:r>
              <a:rPr lang="en-US" sz="3600" b="1" smtClean="0"/>
              <a:t>6. Resiliency</a:t>
            </a:r>
            <a:r>
              <a:rPr lang="en-US" sz="3600" smtClean="0"/>
              <a:t>—the ability to bounce back when problems arise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381000" y="122238"/>
            <a:ext cx="8458200" cy="1295400"/>
          </a:xfrm>
        </p:spPr>
        <p:txBody>
          <a:bodyPr anchor="ctr">
            <a:normAutofit/>
          </a:bodyPr>
          <a:lstStyle/>
          <a:p>
            <a:pPr eaLnBrk="1" hangingPunct="1"/>
            <a:r>
              <a:rPr lang="en-US" sz="3600" b="1" dirty="0" smtClean="0"/>
              <a:t>Qualities to Look for in </a:t>
            </a:r>
            <a:r>
              <a:rPr lang="en-US" sz="3600" b="1" dirty="0" smtClean="0"/>
              <a:t>Potential Leaders</a:t>
            </a:r>
            <a:endParaRPr lang="en-US" sz="3600" b="1" dirty="0" smtClean="0"/>
          </a:p>
        </p:txBody>
      </p:sp>
      <p:sp>
        <p:nvSpPr>
          <p:cNvPr id="15363" name="Rectangle 3"/>
          <p:cNvSpPr>
            <a:spLocks noGrp="1" noChangeArrowheads="1"/>
          </p:cNvSpPr>
          <p:nvPr>
            <p:ph idx="4294967295"/>
          </p:nvPr>
        </p:nvSpPr>
        <p:spPr>
          <a:xfrm>
            <a:off x="838200" y="1828800"/>
            <a:ext cx="7391400" cy="4411663"/>
          </a:xfrm>
        </p:spPr>
        <p:txBody>
          <a:bodyPr/>
          <a:lstStyle/>
          <a:p>
            <a:pPr eaLnBrk="1" hangingPunct="1">
              <a:lnSpc>
                <a:spcPct val="80000"/>
              </a:lnSpc>
              <a:buFont typeface="Wingdings" pitchFamily="2" charset="2"/>
              <a:buNone/>
            </a:pPr>
            <a:r>
              <a:rPr lang="en-US" sz="3400" b="1" smtClean="0"/>
              <a:t>7. </a:t>
            </a:r>
            <a:r>
              <a:rPr lang="en-US" sz="3600" b="1" smtClean="0"/>
              <a:t>Integrity</a:t>
            </a:r>
            <a:r>
              <a:rPr lang="en-US" sz="3600" smtClean="0"/>
              <a:t>—trustworthiness and solid character; consistent words and walk</a:t>
            </a:r>
          </a:p>
          <a:p>
            <a:pPr eaLnBrk="1" hangingPunct="1">
              <a:lnSpc>
                <a:spcPct val="80000"/>
              </a:lnSpc>
              <a:buFont typeface="Wingdings" pitchFamily="2" charset="2"/>
              <a:buNone/>
            </a:pPr>
            <a:r>
              <a:rPr lang="en-US" sz="3600" b="1" smtClean="0"/>
              <a:t>8. “Big picture” mind-set—the </a:t>
            </a:r>
            <a:r>
              <a:rPr lang="en-US" sz="3600" smtClean="0"/>
              <a:t>ability to see the whole organization and all of its needs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leadership?</a:t>
            </a:r>
            <a:endParaRPr lang="en-US" b="1" dirty="0"/>
          </a:p>
        </p:txBody>
      </p:sp>
      <p:sp>
        <p:nvSpPr>
          <p:cNvPr id="3" name="Content Placeholder 2"/>
          <p:cNvSpPr>
            <a:spLocks noGrp="1"/>
          </p:cNvSpPr>
          <p:nvPr>
            <p:ph idx="1"/>
          </p:nvPr>
        </p:nvSpPr>
        <p:spPr/>
        <p:txBody>
          <a:bodyPr/>
          <a:lstStyle/>
          <a:p>
            <a:pPr>
              <a:buNone/>
            </a:pPr>
            <a:endParaRPr lang="en-US" sz="6000" dirty="0" smtClean="0"/>
          </a:p>
          <a:p>
            <a:pPr algn="ctr">
              <a:buNone/>
            </a:pPr>
            <a:r>
              <a:rPr lang="en-US" sz="6000" dirty="0" smtClean="0"/>
              <a:t>“Leadership is influence” </a:t>
            </a:r>
          </a:p>
          <a:p>
            <a:pPr algn="ctr">
              <a:buNone/>
            </a:pPr>
            <a:endParaRPr lang="en-US" sz="6000" dirty="0" smtClean="0"/>
          </a:p>
          <a:p>
            <a:pPr algn="ctr">
              <a:buNone/>
            </a:pPr>
            <a:r>
              <a:rPr lang="en-US" sz="4400" dirty="0" smtClean="0"/>
              <a:t>(John C. Maxwell)</a:t>
            </a:r>
            <a:endParaRPr lang="en-US"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1" y="122238"/>
            <a:ext cx="8001000" cy="1295400"/>
          </a:xfrm>
        </p:spPr>
        <p:txBody>
          <a:bodyPr>
            <a:normAutofit fontScale="90000"/>
          </a:bodyPr>
          <a:lstStyle/>
          <a:p>
            <a:pPr eaLnBrk="1" hangingPunct="1"/>
            <a:r>
              <a:rPr lang="en-US" sz="4000" b="1" dirty="0" smtClean="0"/>
              <a:t>Qualities to Look for in Potential Leaders</a:t>
            </a:r>
          </a:p>
        </p:txBody>
      </p:sp>
      <p:sp>
        <p:nvSpPr>
          <p:cNvPr id="16387" name="Rectangle 3"/>
          <p:cNvSpPr>
            <a:spLocks noGrp="1" noChangeArrowheads="1"/>
          </p:cNvSpPr>
          <p:nvPr>
            <p:ph type="body" idx="1"/>
          </p:nvPr>
        </p:nvSpPr>
        <p:spPr>
          <a:xfrm>
            <a:off x="914400" y="1752600"/>
            <a:ext cx="7315200" cy="4411663"/>
          </a:xfrm>
        </p:spPr>
        <p:txBody>
          <a:bodyPr/>
          <a:lstStyle/>
          <a:p>
            <a:pPr eaLnBrk="1" hangingPunct="1">
              <a:lnSpc>
                <a:spcPct val="80000"/>
              </a:lnSpc>
              <a:buFont typeface="Wingdings" pitchFamily="2" charset="2"/>
              <a:buNone/>
            </a:pPr>
            <a:r>
              <a:rPr lang="en-US" sz="3400" b="1" smtClean="0"/>
              <a:t>9. Discipline</a:t>
            </a:r>
            <a:r>
              <a:rPr lang="en-US" sz="3400" smtClean="0"/>
              <a:t>—the willingness to do what is required regardless of personal mood</a:t>
            </a:r>
          </a:p>
          <a:p>
            <a:pPr eaLnBrk="1" hangingPunct="1">
              <a:lnSpc>
                <a:spcPct val="80000"/>
              </a:lnSpc>
              <a:buFont typeface="Wingdings" pitchFamily="2" charset="2"/>
              <a:buNone/>
            </a:pPr>
            <a:r>
              <a:rPr lang="en-US" sz="3400" b="1" smtClean="0"/>
              <a:t>10. Gratitude</a:t>
            </a:r>
            <a:r>
              <a:rPr lang="en-US" sz="3400" smtClean="0"/>
              <a:t>—an attitude of thankfulness that becomes a way of life.</a:t>
            </a:r>
          </a:p>
          <a:p>
            <a:pPr eaLnBrk="1" hangingPunct="1"/>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914400" y="122238"/>
            <a:ext cx="7467600" cy="1295400"/>
          </a:xfrm>
        </p:spPr>
        <p:txBody>
          <a:bodyPr anchor="ctr">
            <a:normAutofit/>
          </a:bodyPr>
          <a:lstStyle/>
          <a:p>
            <a:pPr eaLnBrk="1" hangingPunct="1"/>
            <a:r>
              <a:rPr lang="en-US" sz="4000" b="1" dirty="0" smtClean="0"/>
              <a:t>Ideas for </a:t>
            </a:r>
            <a:r>
              <a:rPr lang="en-US" sz="4000" b="1" dirty="0" smtClean="0"/>
              <a:t>Leadership Development </a:t>
            </a:r>
            <a:endParaRPr lang="en-US" sz="4000" b="1" dirty="0" smtClean="0"/>
          </a:p>
        </p:txBody>
      </p:sp>
      <p:sp>
        <p:nvSpPr>
          <p:cNvPr id="17411" name="Rectangle 3"/>
          <p:cNvSpPr>
            <a:spLocks noGrp="1" noChangeArrowheads="1"/>
          </p:cNvSpPr>
          <p:nvPr>
            <p:ph idx="4294967295"/>
          </p:nvPr>
        </p:nvSpPr>
        <p:spPr>
          <a:xfrm>
            <a:off x="990600" y="1828800"/>
            <a:ext cx="7239000" cy="4302125"/>
          </a:xfrm>
        </p:spPr>
        <p:txBody>
          <a:bodyPr/>
          <a:lstStyle/>
          <a:p>
            <a:pPr eaLnBrk="1" hangingPunct="1">
              <a:lnSpc>
                <a:spcPct val="90000"/>
              </a:lnSpc>
            </a:pPr>
            <a:r>
              <a:rPr lang="en-US" sz="3600" dirty="0" smtClean="0"/>
              <a:t>Provide a secure environment where the potential leader is free to take </a:t>
            </a:r>
            <a:r>
              <a:rPr lang="en-US" sz="3600" dirty="0" smtClean="0"/>
              <a:t>risks and </a:t>
            </a:r>
            <a:endParaRPr lang="en-US" sz="3600" dirty="0" smtClean="0"/>
          </a:p>
          <a:p>
            <a:pPr lvl="1" eaLnBrk="1" hangingPunct="1">
              <a:lnSpc>
                <a:spcPct val="90000"/>
              </a:lnSpc>
            </a:pPr>
            <a:r>
              <a:rPr lang="en-US" sz="3200" dirty="0" smtClean="0"/>
              <a:t>Believe in them</a:t>
            </a:r>
          </a:p>
          <a:p>
            <a:pPr lvl="1" eaLnBrk="1" hangingPunct="1">
              <a:lnSpc>
                <a:spcPct val="90000"/>
              </a:lnSpc>
            </a:pPr>
            <a:r>
              <a:rPr lang="en-US" sz="3200" dirty="0" smtClean="0"/>
              <a:t>Encourage them</a:t>
            </a:r>
          </a:p>
          <a:p>
            <a:pPr lvl="1" eaLnBrk="1" hangingPunct="1">
              <a:lnSpc>
                <a:spcPct val="90000"/>
              </a:lnSpc>
            </a:pPr>
            <a:r>
              <a:rPr lang="en-US" sz="3200" dirty="0" smtClean="0"/>
              <a:t>Share with them</a:t>
            </a:r>
          </a:p>
          <a:p>
            <a:pPr lvl="1" eaLnBrk="1" hangingPunct="1">
              <a:lnSpc>
                <a:spcPct val="90000"/>
              </a:lnSpc>
            </a:pPr>
            <a:r>
              <a:rPr lang="en-US" sz="3200" dirty="0" smtClean="0"/>
              <a:t>Trust them</a:t>
            </a:r>
          </a:p>
          <a:p>
            <a:pPr lvl="1" eaLnBrk="1" hangingPunct="1">
              <a:lnSpc>
                <a:spcPct val="90000"/>
              </a:lnSpc>
            </a:pPr>
            <a:endParaRPr lang="en-US" sz="32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228600"/>
            <a:ext cx="7086600" cy="1295400"/>
          </a:xfrm>
        </p:spPr>
        <p:txBody>
          <a:bodyPr>
            <a:normAutofit fontScale="90000"/>
          </a:bodyPr>
          <a:lstStyle/>
          <a:p>
            <a:r>
              <a:rPr lang="en-US" sz="4000" b="1" dirty="0" smtClean="0"/>
              <a:t>Ideas for Leadership Development</a:t>
            </a:r>
            <a:endParaRPr lang="en-US" sz="4000" dirty="0" smtClean="0"/>
          </a:p>
        </p:txBody>
      </p:sp>
      <p:sp>
        <p:nvSpPr>
          <p:cNvPr id="18435" name="Rectangle 3"/>
          <p:cNvSpPr>
            <a:spLocks noGrp="1" noChangeArrowheads="1"/>
          </p:cNvSpPr>
          <p:nvPr>
            <p:ph type="body" idx="1"/>
          </p:nvPr>
        </p:nvSpPr>
        <p:spPr>
          <a:xfrm>
            <a:off x="914400" y="2057400"/>
            <a:ext cx="7391400" cy="4411663"/>
          </a:xfrm>
        </p:spPr>
        <p:txBody>
          <a:bodyPr/>
          <a:lstStyle/>
          <a:p>
            <a:pPr eaLnBrk="1" hangingPunct="1">
              <a:lnSpc>
                <a:spcPct val="90000"/>
              </a:lnSpc>
            </a:pPr>
            <a:r>
              <a:rPr lang="en-US" sz="3600" dirty="0" smtClean="0"/>
              <a:t>Expose the potential leader </a:t>
            </a:r>
            <a:r>
              <a:rPr lang="en-US" sz="3600" dirty="0" smtClean="0"/>
              <a:t>to successful librarians and leaders.</a:t>
            </a:r>
            <a:endParaRPr lang="en-US" sz="3600" dirty="0" smtClean="0"/>
          </a:p>
          <a:p>
            <a:pPr eaLnBrk="1" hangingPunct="1">
              <a:lnSpc>
                <a:spcPct val="90000"/>
              </a:lnSpc>
            </a:pPr>
            <a:r>
              <a:rPr lang="en-US" sz="3600" dirty="0" smtClean="0"/>
              <a:t>Provide the potential leader with an experienced mentor</a:t>
            </a:r>
          </a:p>
          <a:p>
            <a:pPr eaLnBrk="1" hangingPunct="1">
              <a:lnSpc>
                <a:spcPct val="90000"/>
              </a:lnSpc>
            </a:pPr>
            <a:r>
              <a:rPr lang="en-US" sz="3600" dirty="0" smtClean="0"/>
              <a:t>Provide the potential leader with the tools and resources he needs</a:t>
            </a:r>
          </a:p>
          <a:p>
            <a:pPr eaLnBrk="1" hangingPunct="1">
              <a:lnSpc>
                <a:spcPct val="90000"/>
              </a:lnSpc>
            </a:pPr>
            <a:endParaRPr lang="en-US" sz="36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912813" y="122238"/>
            <a:ext cx="7088187" cy="1295400"/>
          </a:xfrm>
        </p:spPr>
        <p:txBody>
          <a:bodyPr anchor="ctr">
            <a:normAutofit fontScale="90000"/>
          </a:bodyPr>
          <a:lstStyle/>
          <a:p>
            <a:r>
              <a:rPr lang="en-US" sz="4000" b="1" dirty="0" smtClean="0"/>
              <a:t>Ideas for Leadership Development </a:t>
            </a:r>
            <a:endParaRPr lang="en-US" sz="4000" dirty="0" smtClean="0"/>
          </a:p>
        </p:txBody>
      </p:sp>
      <p:sp>
        <p:nvSpPr>
          <p:cNvPr id="19459" name="Rectangle 3"/>
          <p:cNvSpPr>
            <a:spLocks noGrp="1" noChangeArrowheads="1"/>
          </p:cNvSpPr>
          <p:nvPr>
            <p:ph idx="4294967295"/>
          </p:nvPr>
        </p:nvSpPr>
        <p:spPr>
          <a:xfrm>
            <a:off x="990600" y="1719263"/>
            <a:ext cx="7239000" cy="4411662"/>
          </a:xfrm>
        </p:spPr>
        <p:txBody>
          <a:bodyPr/>
          <a:lstStyle/>
          <a:p>
            <a:pPr eaLnBrk="1" hangingPunct="1">
              <a:lnSpc>
                <a:spcPct val="90000"/>
              </a:lnSpc>
            </a:pPr>
            <a:r>
              <a:rPr lang="en-US" sz="3600" dirty="0" smtClean="0"/>
              <a:t>Establish a support system</a:t>
            </a:r>
          </a:p>
          <a:p>
            <a:pPr lvl="1" eaLnBrk="1" hangingPunct="1">
              <a:lnSpc>
                <a:spcPct val="90000"/>
              </a:lnSpc>
            </a:pPr>
            <a:r>
              <a:rPr lang="en-US" sz="3600" dirty="0" smtClean="0"/>
              <a:t>Emotional</a:t>
            </a:r>
          </a:p>
          <a:p>
            <a:pPr lvl="1" eaLnBrk="1" hangingPunct="1">
              <a:lnSpc>
                <a:spcPct val="90000"/>
              </a:lnSpc>
            </a:pPr>
            <a:r>
              <a:rPr lang="en-US" sz="3600" dirty="0" smtClean="0"/>
              <a:t>Skills training</a:t>
            </a:r>
          </a:p>
          <a:p>
            <a:pPr lvl="1" eaLnBrk="1" hangingPunct="1">
              <a:lnSpc>
                <a:spcPct val="90000"/>
              </a:lnSpc>
            </a:pPr>
            <a:r>
              <a:rPr lang="en-US" sz="3600" dirty="0" smtClean="0"/>
              <a:t>Money</a:t>
            </a:r>
          </a:p>
          <a:p>
            <a:pPr lvl="1" eaLnBrk="1" hangingPunct="1">
              <a:lnSpc>
                <a:spcPct val="90000"/>
              </a:lnSpc>
            </a:pPr>
            <a:r>
              <a:rPr lang="en-US" sz="3600" dirty="0" smtClean="0"/>
              <a:t>Equipment</a:t>
            </a:r>
          </a:p>
          <a:p>
            <a:pPr lvl="1" eaLnBrk="1" hangingPunct="1">
              <a:lnSpc>
                <a:spcPct val="90000"/>
              </a:lnSpc>
            </a:pPr>
            <a:r>
              <a:rPr lang="en-US" sz="3600" dirty="0" smtClean="0"/>
              <a:t>Personnel</a:t>
            </a:r>
          </a:p>
          <a:p>
            <a:pPr lvl="1" eaLnBrk="1" hangingPunct="1">
              <a:lnSpc>
                <a:spcPct val="90000"/>
              </a:lnSpc>
            </a:pPr>
            <a:r>
              <a:rPr lang="en-US" sz="3600" dirty="0" smtClean="0"/>
              <a:t>Time</a:t>
            </a:r>
            <a:endParaRPr lang="en-US" sz="3200" dirty="0" smtClean="0"/>
          </a:p>
          <a:p>
            <a:pPr eaLnBrk="1" hangingPunct="1">
              <a:lnSpc>
                <a:spcPct val="90000"/>
              </a:lnSpc>
            </a:pPr>
            <a:endParaRPr lang="en-US" sz="3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609600" y="122238"/>
            <a:ext cx="7924800" cy="1295400"/>
          </a:xfrm>
        </p:spPr>
        <p:txBody>
          <a:bodyPr anchor="ctr">
            <a:normAutofit fontScale="90000"/>
          </a:bodyPr>
          <a:lstStyle/>
          <a:p>
            <a:r>
              <a:rPr lang="en-US" b="1" dirty="0" smtClean="0"/>
              <a:t>Ideas for Leadership Development </a:t>
            </a:r>
            <a:endParaRPr lang="en-US" dirty="0" smtClean="0"/>
          </a:p>
        </p:txBody>
      </p:sp>
      <p:sp>
        <p:nvSpPr>
          <p:cNvPr id="20483" name="Content Placeholder 2"/>
          <p:cNvSpPr>
            <a:spLocks noGrp="1"/>
          </p:cNvSpPr>
          <p:nvPr>
            <p:ph idx="4294967295"/>
          </p:nvPr>
        </p:nvSpPr>
        <p:spPr>
          <a:xfrm>
            <a:off x="914400" y="1719263"/>
            <a:ext cx="7772400" cy="4411662"/>
          </a:xfrm>
        </p:spPr>
        <p:txBody>
          <a:bodyPr/>
          <a:lstStyle/>
          <a:p>
            <a:pPr eaLnBrk="1" hangingPunct="1"/>
            <a:r>
              <a:rPr lang="en-US" sz="3400" dirty="0" smtClean="0"/>
              <a:t>Share your dream (vision)</a:t>
            </a:r>
          </a:p>
          <a:p>
            <a:pPr eaLnBrk="1" hangingPunct="1"/>
            <a:r>
              <a:rPr lang="en-US" sz="3400" dirty="0" smtClean="0"/>
              <a:t>Show transparency</a:t>
            </a:r>
          </a:p>
          <a:p>
            <a:pPr eaLnBrk="1" hangingPunct="1"/>
            <a:r>
              <a:rPr lang="en-US" sz="3400" dirty="0" smtClean="0"/>
              <a:t>Exhibit consistency</a:t>
            </a:r>
          </a:p>
          <a:p>
            <a:pPr eaLnBrk="1" hangingPunct="1"/>
            <a:r>
              <a:rPr lang="en-US" sz="3400" dirty="0" smtClean="0"/>
              <a:t>Hold hope high</a:t>
            </a:r>
          </a:p>
          <a:p>
            <a:pPr eaLnBrk="1" hangingPunct="1"/>
            <a:r>
              <a:rPr lang="en-US" sz="3400" dirty="0" smtClean="0"/>
              <a:t>Add significance</a:t>
            </a:r>
          </a:p>
          <a:p>
            <a:pPr eaLnBrk="1" hangingPunct="1"/>
            <a:r>
              <a:rPr lang="en-US" sz="3400" dirty="0" smtClean="0"/>
              <a:t>Provide security</a:t>
            </a:r>
          </a:p>
          <a:p>
            <a:pPr eaLnBrk="1" hangingPunct="1"/>
            <a:r>
              <a:rPr lang="en-US" sz="3400" dirty="0" smtClean="0"/>
              <a:t>Reward </a:t>
            </a:r>
            <a:r>
              <a:rPr lang="en-US" sz="3400" dirty="0" smtClean="0"/>
              <a:t>production</a:t>
            </a:r>
            <a:endParaRPr lang="en-US" sz="3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912813" y="122238"/>
            <a:ext cx="7088187" cy="1295400"/>
          </a:xfrm>
        </p:spPr>
        <p:txBody>
          <a:bodyPr anchor="ctr">
            <a:normAutofit fontScale="90000"/>
          </a:bodyPr>
          <a:lstStyle/>
          <a:p>
            <a:pPr eaLnBrk="1" hangingPunct="1"/>
            <a:r>
              <a:rPr lang="en-US" b="1" dirty="0" smtClean="0"/>
              <a:t>Role of the Leader in Training Potential </a:t>
            </a:r>
            <a:r>
              <a:rPr lang="en-US" b="1" dirty="0" smtClean="0"/>
              <a:t>Leaders</a:t>
            </a:r>
            <a:endParaRPr lang="en-US" b="1" dirty="0" smtClean="0"/>
          </a:p>
        </p:txBody>
      </p:sp>
      <p:sp>
        <p:nvSpPr>
          <p:cNvPr id="21507" name="Content Placeholder 2"/>
          <p:cNvSpPr>
            <a:spLocks noGrp="1"/>
          </p:cNvSpPr>
          <p:nvPr>
            <p:ph idx="4294967295"/>
          </p:nvPr>
        </p:nvSpPr>
        <p:spPr>
          <a:xfrm>
            <a:off x="914400" y="1719263"/>
            <a:ext cx="7772400" cy="4411662"/>
          </a:xfrm>
        </p:spPr>
        <p:txBody>
          <a:bodyPr/>
          <a:lstStyle/>
          <a:p>
            <a:pPr eaLnBrk="1" hangingPunct="1">
              <a:buFont typeface="Wingdings" pitchFamily="2" charset="2"/>
              <a:buNone/>
            </a:pPr>
            <a:r>
              <a:rPr lang="en-US" dirty="0" smtClean="0"/>
              <a:t>1. Model</a:t>
            </a:r>
          </a:p>
          <a:p>
            <a:pPr eaLnBrk="1" hangingPunct="1">
              <a:buFont typeface="Wingdings" pitchFamily="2" charset="2"/>
              <a:buNone/>
            </a:pPr>
            <a:r>
              <a:rPr lang="en-US" dirty="0" smtClean="0"/>
              <a:t>2. Mentor</a:t>
            </a:r>
          </a:p>
          <a:p>
            <a:pPr eaLnBrk="1" hangingPunct="1">
              <a:buFont typeface="Wingdings" pitchFamily="2" charset="2"/>
              <a:buNone/>
            </a:pPr>
            <a:r>
              <a:rPr lang="en-US" dirty="0" smtClean="0"/>
              <a:t>3. Monitor</a:t>
            </a:r>
          </a:p>
          <a:p>
            <a:pPr eaLnBrk="1" hangingPunct="1">
              <a:buFont typeface="Wingdings" pitchFamily="2" charset="2"/>
              <a:buNone/>
            </a:pPr>
            <a:r>
              <a:rPr lang="en-US" dirty="0" smtClean="0"/>
              <a:t>4. Motivate</a:t>
            </a:r>
          </a:p>
          <a:p>
            <a:pPr eaLnBrk="1" hangingPunct="1">
              <a:buFont typeface="Wingdings" pitchFamily="2" charset="2"/>
              <a:buNone/>
            </a:pPr>
            <a:r>
              <a:rPr lang="en-US" dirty="0" smtClean="0"/>
              <a:t>5. </a:t>
            </a:r>
            <a:r>
              <a:rPr lang="en-US" dirty="0" smtClean="0"/>
              <a:t>While at the same time turning them </a:t>
            </a:r>
            <a:r>
              <a:rPr lang="en-US" dirty="0" smtClean="0"/>
              <a:t>loose by giving them responsibility, authority and accountability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Leadership Abilities and Attitudes</a:t>
            </a:r>
            <a:endParaRPr lang="en-US" b="1" dirty="0"/>
          </a:p>
        </p:txBody>
      </p:sp>
      <p:sp>
        <p:nvSpPr>
          <p:cNvPr id="3" name="Content Placeholder 2"/>
          <p:cNvSpPr>
            <a:spLocks noGrp="1"/>
          </p:cNvSpPr>
          <p:nvPr>
            <p:ph idx="1"/>
          </p:nvPr>
        </p:nvSpPr>
        <p:spPr>
          <a:xfrm>
            <a:off x="457200" y="1981200"/>
            <a:ext cx="8229600" cy="4525963"/>
          </a:xfrm>
        </p:spPr>
        <p:txBody>
          <a:bodyPr>
            <a:normAutofit lnSpcReduction="10000"/>
          </a:bodyPr>
          <a:lstStyle/>
          <a:p>
            <a:r>
              <a:rPr lang="en-US" dirty="0" smtClean="0"/>
              <a:t>Taking </a:t>
            </a:r>
            <a:r>
              <a:rPr lang="en-US" dirty="0" smtClean="0"/>
              <a:t>initiative, making things happen, through the efficient action of others.</a:t>
            </a:r>
          </a:p>
          <a:p>
            <a:pPr lvl="1"/>
            <a:r>
              <a:rPr lang="en-US" dirty="0" smtClean="0"/>
              <a:t>Vision-Future– Refers to developing a shared vision that builds on the past and present of public library service and looks to the future</a:t>
            </a:r>
          </a:p>
          <a:p>
            <a:pPr lvl="1"/>
            <a:r>
              <a:rPr lang="en-US" dirty="0" smtClean="0"/>
              <a:t>Developing staff—Ensures that activities are provided to prepare staff for management functions using appropriate techniques such as coaching, counseling, and shared responsibility teams</a:t>
            </a:r>
            <a:r>
              <a:rPr lang="en-US" dirty="0" smtClean="0"/>
              <a:t>. (</a:t>
            </a:r>
            <a:r>
              <a:rPr lang="en-US" dirty="0" err="1" smtClean="0"/>
              <a:t>Mahmoodi</a:t>
            </a:r>
            <a:r>
              <a:rPr lang="en-US" dirty="0" smtClean="0"/>
              <a:t> and King, 1991-1992)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Formula five of exceptional leadership</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Honesty and integrity—Employees </a:t>
            </a:r>
            <a:r>
              <a:rPr lang="en-US" dirty="0" smtClean="0"/>
              <a:t>must believe </a:t>
            </a:r>
            <a:r>
              <a:rPr lang="en-US" dirty="0" smtClean="0"/>
              <a:t>that their leader is operating in their best interest</a:t>
            </a:r>
          </a:p>
          <a:p>
            <a:r>
              <a:rPr lang="en-US" dirty="0" smtClean="0"/>
              <a:t>Intellectual firepower—Smart and with good memories and store of information and data for use in decision making </a:t>
            </a:r>
          </a:p>
          <a:p>
            <a:r>
              <a:rPr lang="en-US" dirty="0" smtClean="0"/>
              <a:t>Energy and passion—Loving what they do</a:t>
            </a:r>
          </a:p>
          <a:p>
            <a:r>
              <a:rPr lang="en-US" dirty="0" smtClean="0"/>
              <a:t>Leadership—strong decision making skills, and the ability to take a group of diverse people with diverse talents and abilities and transform them into a corporate culture</a:t>
            </a:r>
          </a:p>
          <a:p>
            <a:r>
              <a:rPr lang="en-US" dirty="0" smtClean="0"/>
              <a:t>Humility—They know what they do not know and are not afraid to admit it. They are always </a:t>
            </a:r>
            <a:r>
              <a:rPr lang="en-US" dirty="0" smtClean="0"/>
              <a:t>learning</a:t>
            </a:r>
          </a:p>
          <a:p>
            <a:r>
              <a:rPr lang="en-US" dirty="0" smtClean="0"/>
              <a:t>(Christian)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Do We Need to Develop Leaders?</a:t>
            </a:r>
            <a:endParaRPr lang="en-US" b="1" dirty="0"/>
          </a:p>
        </p:txBody>
      </p:sp>
      <p:sp>
        <p:nvSpPr>
          <p:cNvPr id="3" name="Content Placeholder 2"/>
          <p:cNvSpPr>
            <a:spLocks noGrp="1"/>
          </p:cNvSpPr>
          <p:nvPr>
            <p:ph idx="1"/>
          </p:nvPr>
        </p:nvSpPr>
        <p:spPr/>
        <p:txBody>
          <a:bodyPr>
            <a:normAutofit fontScale="92500"/>
          </a:bodyPr>
          <a:lstStyle/>
          <a:p>
            <a:r>
              <a:rPr lang="en-US" dirty="0" smtClean="0"/>
              <a:t>The total number of licensed librarians in the country is 7,169. </a:t>
            </a:r>
          </a:p>
          <a:p>
            <a:r>
              <a:rPr lang="en-US" dirty="0" smtClean="0"/>
              <a:t>Of this number only 1015 first time takers and 415 repeaters  passed the licensure examination from 2009 to 2013. This means that only 286 new librarians are added to the workforce per year and of this number only 203 are new graduates.</a:t>
            </a:r>
          </a:p>
          <a:p>
            <a:r>
              <a:rPr lang="en-US" dirty="0" smtClean="0"/>
              <a:t>Some of the new graduates might also have MLIS degrees.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Do We Need to Develop Leaders?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Those who passed the LLE from 2009 to 2013 are new graduates and are mostly 21-25 years old. They will be incoming librarians. </a:t>
            </a:r>
          </a:p>
          <a:p>
            <a:r>
              <a:rPr lang="en-US" dirty="0" smtClean="0"/>
              <a:t>Those who passed from 2004 to 2008 will mostly be aged 26-30. They will be preparing to be supervisors.</a:t>
            </a:r>
          </a:p>
          <a:p>
            <a:r>
              <a:rPr lang="en-US" dirty="0" smtClean="0"/>
              <a:t>Those who passed from 1999 to 2003 will mostly be aged 31-35. They will be supervisors.</a:t>
            </a:r>
          </a:p>
          <a:p>
            <a:r>
              <a:rPr lang="en-US" dirty="0" smtClean="0"/>
              <a:t>Those who passed from 1994 to 1998 will mostly be 36-40. They are candidates for chief/head/directors of libraries.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Leadership?</a:t>
            </a:r>
            <a:endParaRPr lang="en-US" b="1" dirty="0"/>
          </a:p>
        </p:txBody>
      </p:sp>
      <p:sp>
        <p:nvSpPr>
          <p:cNvPr id="3" name="Content Placeholder 2"/>
          <p:cNvSpPr>
            <a:spLocks noGrp="1"/>
          </p:cNvSpPr>
          <p:nvPr>
            <p:ph idx="1"/>
          </p:nvPr>
        </p:nvSpPr>
        <p:spPr/>
        <p:txBody>
          <a:bodyPr/>
          <a:lstStyle/>
          <a:p>
            <a:pPr algn="ctr">
              <a:buNone/>
            </a:pPr>
            <a:r>
              <a:rPr lang="en-US" sz="6000" dirty="0" smtClean="0"/>
              <a:t>“Leadership is the capacity to translate vision to reality” </a:t>
            </a:r>
          </a:p>
          <a:p>
            <a:pPr algn="ctr">
              <a:buNone/>
            </a:pPr>
            <a:endParaRPr lang="en-US" sz="4400" dirty="0" smtClean="0"/>
          </a:p>
          <a:p>
            <a:pPr algn="ctr">
              <a:buNone/>
            </a:pPr>
            <a:r>
              <a:rPr lang="en-US" sz="4400" dirty="0" smtClean="0"/>
              <a:t>(Warren </a:t>
            </a:r>
            <a:r>
              <a:rPr lang="en-US" sz="4400" dirty="0" smtClean="0"/>
              <a:t>C. </a:t>
            </a:r>
            <a:r>
              <a:rPr lang="en-US" sz="4400" dirty="0" err="1" smtClean="0"/>
              <a:t>Bennis</a:t>
            </a:r>
            <a:r>
              <a:rPr lang="en-US" sz="4400" dirty="0" smtClean="0"/>
              <a: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Do We Need to Develop Leaders?</a:t>
            </a:r>
            <a:endParaRPr lang="en-US" dirty="0"/>
          </a:p>
        </p:txBody>
      </p:sp>
      <p:sp>
        <p:nvSpPr>
          <p:cNvPr id="3" name="Content Placeholder 2"/>
          <p:cNvSpPr>
            <a:spLocks noGrp="1"/>
          </p:cNvSpPr>
          <p:nvPr>
            <p:ph idx="1"/>
          </p:nvPr>
        </p:nvSpPr>
        <p:spPr/>
        <p:txBody>
          <a:bodyPr>
            <a:normAutofit lnSpcReduction="10000"/>
          </a:bodyPr>
          <a:lstStyle/>
          <a:p>
            <a:r>
              <a:rPr lang="en-US" dirty="0" smtClean="0"/>
              <a:t>The AEC 2015 is just around the corner. </a:t>
            </a:r>
          </a:p>
          <a:p>
            <a:r>
              <a:rPr lang="en-US" dirty="0" smtClean="0"/>
              <a:t>Our entry level training is not enough to enable us to compete with our Asian counterparts.</a:t>
            </a:r>
          </a:p>
          <a:p>
            <a:r>
              <a:rPr lang="en-US" dirty="0" smtClean="0"/>
              <a:t>We need to be at least at par with them if not ahead of them.</a:t>
            </a:r>
          </a:p>
          <a:p>
            <a:r>
              <a:rPr lang="en-US" dirty="0" smtClean="0"/>
              <a:t>The road to becoming a leader will provide us with the generic </a:t>
            </a:r>
            <a:r>
              <a:rPr lang="en-US" dirty="0" smtClean="0"/>
              <a:t>c</a:t>
            </a:r>
            <a:r>
              <a:rPr lang="en-US" dirty="0" smtClean="0"/>
              <a:t>ompetencies required by industry.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Generic Competencies Required by Industry</a:t>
            </a:r>
            <a:endParaRPr lang="en-US" b="1" dirty="0"/>
          </a:p>
        </p:txBody>
      </p:sp>
      <p:sp>
        <p:nvSpPr>
          <p:cNvPr id="3" name="Content Placeholder 2"/>
          <p:cNvSpPr>
            <a:spLocks noGrp="1"/>
          </p:cNvSpPr>
          <p:nvPr>
            <p:ph idx="1"/>
          </p:nvPr>
        </p:nvSpPr>
        <p:spPr/>
        <p:txBody>
          <a:bodyPr>
            <a:normAutofit lnSpcReduction="10000"/>
          </a:bodyPr>
          <a:lstStyle/>
          <a:p>
            <a:r>
              <a:rPr lang="en-US" dirty="0" smtClean="0"/>
              <a:t>Collecting, analyzing and organizing information</a:t>
            </a:r>
          </a:p>
          <a:p>
            <a:r>
              <a:rPr lang="en-US" dirty="0" smtClean="0"/>
              <a:t>Communicating ideas and information</a:t>
            </a:r>
          </a:p>
          <a:p>
            <a:r>
              <a:rPr lang="en-US" dirty="0" smtClean="0"/>
              <a:t>Planning and organizing</a:t>
            </a:r>
          </a:p>
          <a:p>
            <a:r>
              <a:rPr lang="en-US" dirty="0" smtClean="0"/>
              <a:t>Working with others and in teams</a:t>
            </a:r>
          </a:p>
          <a:p>
            <a:r>
              <a:rPr lang="en-US" dirty="0" smtClean="0"/>
              <a:t>Using mathematical ideas and </a:t>
            </a:r>
          </a:p>
          <a:p>
            <a:r>
              <a:rPr lang="en-US" dirty="0" smtClean="0"/>
              <a:t>Solving problems and making decisions</a:t>
            </a:r>
          </a:p>
          <a:p>
            <a:r>
              <a:rPr lang="en-US" dirty="0" smtClean="0"/>
              <a:t>Using technology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Competencies Desired for Continuing Professional Development</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Foundational Knowledge</a:t>
            </a:r>
          </a:p>
          <a:p>
            <a:r>
              <a:rPr lang="en-US" dirty="0" smtClean="0"/>
              <a:t>Collections Development</a:t>
            </a:r>
          </a:p>
          <a:p>
            <a:r>
              <a:rPr lang="en-US" dirty="0" smtClean="0"/>
              <a:t>Analysis and Organization of Information</a:t>
            </a:r>
          </a:p>
          <a:p>
            <a:r>
              <a:rPr lang="en-US" dirty="0" smtClean="0"/>
              <a:t>Reference and User Services</a:t>
            </a:r>
          </a:p>
          <a:p>
            <a:r>
              <a:rPr lang="en-US" dirty="0" smtClean="0"/>
              <a:t>Communicating Ideas and Information</a:t>
            </a:r>
          </a:p>
          <a:p>
            <a:r>
              <a:rPr lang="en-US" dirty="0" smtClean="0"/>
              <a:t>Leadership and Management</a:t>
            </a:r>
          </a:p>
          <a:p>
            <a:r>
              <a:rPr lang="en-US" dirty="0" smtClean="0"/>
              <a:t>Interpersonal Skills</a:t>
            </a:r>
          </a:p>
          <a:p>
            <a:r>
              <a:rPr lang="en-US" dirty="0" smtClean="0"/>
              <a:t>Solving Problems and Making Decisions</a:t>
            </a:r>
          </a:p>
          <a:p>
            <a:r>
              <a:rPr lang="en-US" dirty="0" smtClean="0"/>
              <a:t>Research</a:t>
            </a:r>
          </a:p>
          <a:p>
            <a:r>
              <a:rPr lang="en-US" dirty="0" smtClean="0"/>
              <a:t>Continuing Education and Lifelong Learning</a:t>
            </a:r>
          </a:p>
          <a:p>
            <a:r>
              <a:rPr lang="en-US" dirty="0" smtClean="0"/>
              <a:t>Using Technology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t>
            </a:r>
            <a:r>
              <a:rPr lang="en-US" b="1" dirty="0" smtClean="0"/>
              <a:t>Y</a:t>
            </a:r>
            <a:r>
              <a:rPr lang="en-US" b="1" dirty="0" smtClean="0"/>
              <a:t>ou </a:t>
            </a:r>
            <a:r>
              <a:rPr lang="en-US" b="1" dirty="0" smtClean="0"/>
              <a:t>D</a:t>
            </a:r>
            <a:r>
              <a:rPr lang="en-US" b="1" dirty="0" smtClean="0"/>
              <a:t>id </a:t>
            </a:r>
            <a:r>
              <a:rPr lang="en-US" b="1" dirty="0" smtClean="0"/>
              <a:t>N</a:t>
            </a:r>
            <a:r>
              <a:rPr lang="en-US" b="1" dirty="0" smtClean="0"/>
              <a:t>ot Learn in BLIS/MLIS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Politics: Communicating with administrators</a:t>
            </a:r>
          </a:p>
          <a:p>
            <a:r>
              <a:rPr lang="en-US" dirty="0" smtClean="0"/>
              <a:t>Attitude towards the job and colleagues</a:t>
            </a:r>
          </a:p>
          <a:p>
            <a:r>
              <a:rPr lang="en-US" dirty="0" smtClean="0"/>
              <a:t>Flexibility for change </a:t>
            </a:r>
          </a:p>
          <a:p>
            <a:r>
              <a:rPr lang="en-US" dirty="0" smtClean="0"/>
              <a:t>N</a:t>
            </a:r>
            <a:r>
              <a:rPr lang="en-US" dirty="0" smtClean="0"/>
              <a:t>etworking with other librarians and libraries </a:t>
            </a:r>
          </a:p>
          <a:p>
            <a:r>
              <a:rPr lang="en-US" dirty="0" smtClean="0"/>
              <a:t>Working with others and in teams </a:t>
            </a:r>
          </a:p>
          <a:p>
            <a:r>
              <a:rPr lang="en-US" dirty="0" smtClean="0"/>
              <a:t>Project management</a:t>
            </a:r>
          </a:p>
          <a:p>
            <a:r>
              <a:rPr lang="en-US" dirty="0" smtClean="0"/>
              <a:t>Personality development: Dressing for the part</a:t>
            </a:r>
          </a:p>
          <a:p>
            <a:r>
              <a:rPr lang="en-US" dirty="0" smtClean="0"/>
              <a:t>Professionalism</a:t>
            </a:r>
          </a:p>
          <a:p>
            <a:r>
              <a:rPr lang="en-US" dirty="0" smtClean="0"/>
              <a:t>Personal integrity</a:t>
            </a:r>
            <a:r>
              <a:rPr lang="en-US" dirty="0" smtClean="0"/>
              <a:t/>
            </a:r>
            <a:br>
              <a:rPr lang="en-US" dirty="0" smtClean="0"/>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Consequence of not Developing Leaders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There will be a gap in library leadership in the country. </a:t>
            </a:r>
          </a:p>
          <a:p>
            <a:r>
              <a:rPr lang="en-US" dirty="0" smtClean="0"/>
              <a:t> Our leaders are our mentors, paper presenters, models, listeners, problem solvers, etc</a:t>
            </a:r>
            <a:r>
              <a:rPr lang="en-US" dirty="0" smtClean="0"/>
              <a:t>.</a:t>
            </a:r>
          </a:p>
          <a:p>
            <a:r>
              <a:rPr lang="en-US" dirty="0" smtClean="0"/>
              <a:t>We might not be able to compete in the regional and global arena.</a:t>
            </a:r>
            <a:endParaRPr lang="en-US" dirty="0" smtClean="0"/>
          </a:p>
          <a:p>
            <a:r>
              <a:rPr lang="en-US" dirty="0" smtClean="0"/>
              <a:t>“If we continue to be passive, inert, and drift along without proper attention to…[leadership in the profession], the crisis will certainly occur.” (Donald E. Riggs, 2001)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685801" y="122238"/>
            <a:ext cx="7848600" cy="1295400"/>
          </a:xfrm>
        </p:spPr>
        <p:txBody>
          <a:bodyPr anchor="ctr">
            <a:normAutofit fontScale="90000"/>
          </a:bodyPr>
          <a:lstStyle/>
          <a:p>
            <a:pPr eaLnBrk="1" hangingPunct="1"/>
            <a:r>
              <a:rPr lang="en-US" b="1" dirty="0" smtClean="0"/>
              <a:t>You will Know that You are Successful </a:t>
            </a:r>
            <a:r>
              <a:rPr lang="en-US" b="1" dirty="0" smtClean="0"/>
              <a:t>in Developing Leaders if</a:t>
            </a:r>
            <a:r>
              <a:rPr lang="en-US" dirty="0" smtClean="0"/>
              <a:t> </a:t>
            </a:r>
            <a:endParaRPr lang="en-US" dirty="0" smtClean="0"/>
          </a:p>
        </p:txBody>
      </p:sp>
      <p:sp>
        <p:nvSpPr>
          <p:cNvPr id="22531" name="Content Placeholder 2"/>
          <p:cNvSpPr>
            <a:spLocks noGrp="1"/>
          </p:cNvSpPr>
          <p:nvPr>
            <p:ph idx="4294967295"/>
          </p:nvPr>
        </p:nvSpPr>
        <p:spPr>
          <a:xfrm>
            <a:off x="914400" y="1719263"/>
            <a:ext cx="7772400" cy="4411662"/>
          </a:xfrm>
        </p:spPr>
        <p:txBody>
          <a:bodyPr/>
          <a:lstStyle/>
          <a:p>
            <a:pPr eaLnBrk="1" hangingPunct="1"/>
            <a:r>
              <a:rPr lang="en-US" sz="3200" smtClean="0"/>
              <a:t>You have a Team with members who</a:t>
            </a:r>
            <a:r>
              <a:rPr lang="en-US" sz="3600" smtClean="0"/>
              <a:t> </a:t>
            </a:r>
            <a:r>
              <a:rPr lang="en-US" smtClean="0"/>
              <a:t> </a:t>
            </a:r>
          </a:p>
          <a:p>
            <a:pPr lvl="1" eaLnBrk="1" hangingPunct="1"/>
            <a:r>
              <a:rPr lang="en-US" sz="3200" smtClean="0"/>
              <a:t>care for one another</a:t>
            </a:r>
          </a:p>
          <a:p>
            <a:pPr lvl="1" eaLnBrk="1" hangingPunct="1"/>
            <a:r>
              <a:rPr lang="en-US" sz="3200" smtClean="0"/>
              <a:t>know what is important</a:t>
            </a:r>
          </a:p>
          <a:p>
            <a:pPr lvl="1" eaLnBrk="1" hangingPunct="1"/>
            <a:r>
              <a:rPr lang="en-US" sz="3200" smtClean="0"/>
              <a:t>communicate with one another</a:t>
            </a:r>
          </a:p>
          <a:p>
            <a:pPr lvl="1" eaLnBrk="1" hangingPunct="1"/>
            <a:r>
              <a:rPr lang="en-US" sz="3200" smtClean="0"/>
              <a:t>grow together</a:t>
            </a:r>
          </a:p>
          <a:p>
            <a:pPr lvl="1" eaLnBrk="1" hangingPunct="1"/>
            <a:r>
              <a:rPr lang="en-US" sz="3200" smtClean="0"/>
              <a:t>trust one another</a:t>
            </a:r>
          </a:p>
          <a:p>
            <a:pPr lvl="1" eaLnBrk="1" hangingPunct="1">
              <a:buFont typeface="Wingdings" pitchFamily="2" charset="2"/>
              <a:buNone/>
            </a:pPr>
            <a:endParaRPr lang="en-US" sz="32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912813" y="122238"/>
            <a:ext cx="7088187" cy="1295400"/>
          </a:xfrm>
        </p:spPr>
        <p:txBody>
          <a:bodyPr anchor="ctr">
            <a:normAutofit fontScale="90000"/>
          </a:bodyPr>
          <a:lstStyle/>
          <a:p>
            <a:pPr eaLnBrk="1" hangingPunct="1"/>
            <a:r>
              <a:rPr lang="en-US" b="1" dirty="0" smtClean="0"/>
              <a:t>You will Know that You are Successful </a:t>
            </a:r>
            <a:r>
              <a:rPr lang="en-US" b="1" dirty="0" smtClean="0"/>
              <a:t>Developing Leaders if</a:t>
            </a:r>
            <a:endParaRPr lang="en-US" b="1" dirty="0" smtClean="0"/>
          </a:p>
        </p:txBody>
      </p:sp>
      <p:sp>
        <p:nvSpPr>
          <p:cNvPr id="23555" name="Content Placeholder 2"/>
          <p:cNvSpPr>
            <a:spLocks noGrp="1"/>
          </p:cNvSpPr>
          <p:nvPr>
            <p:ph idx="4294967295"/>
          </p:nvPr>
        </p:nvSpPr>
        <p:spPr>
          <a:xfrm>
            <a:off x="838200" y="1719263"/>
            <a:ext cx="7848600" cy="4411662"/>
          </a:xfrm>
        </p:spPr>
        <p:txBody>
          <a:bodyPr/>
          <a:lstStyle/>
          <a:p>
            <a:pPr eaLnBrk="1" hangingPunct="1"/>
            <a:r>
              <a:rPr lang="en-US" sz="3200" smtClean="0"/>
              <a:t>You have a Team with members who</a:t>
            </a:r>
            <a:r>
              <a:rPr lang="en-US" smtClean="0"/>
              <a:t> </a:t>
            </a:r>
          </a:p>
          <a:p>
            <a:pPr lvl="1" eaLnBrk="1" hangingPunct="1"/>
            <a:r>
              <a:rPr lang="en-US" sz="3200" smtClean="0"/>
              <a:t>have special roles to play but work as partners </a:t>
            </a:r>
          </a:p>
          <a:p>
            <a:pPr lvl="1" eaLnBrk="1" hangingPunct="1"/>
            <a:r>
              <a:rPr lang="en-US" sz="3200" smtClean="0"/>
              <a:t>place their individual rights beneath the interest of the team</a:t>
            </a:r>
          </a:p>
          <a:p>
            <a:pPr lvl="1" eaLnBrk="1" hangingPunct="1"/>
            <a:r>
              <a:rPr lang="en-US" sz="3200" smtClean="0"/>
              <a:t>are willing to pay the price </a:t>
            </a:r>
          </a:p>
          <a:p>
            <a:pPr lvl="1" eaLnBrk="1" hangingPunct="1"/>
            <a:r>
              <a:rPr lang="en-US" sz="3200" smtClean="0"/>
              <a:t>are training new leaders</a:t>
            </a:r>
          </a:p>
          <a:p>
            <a:pPr lvl="1"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Concluding Words</a:t>
            </a:r>
            <a:endParaRPr lang="en-US" b="1" dirty="0"/>
          </a:p>
        </p:txBody>
      </p:sp>
      <p:sp>
        <p:nvSpPr>
          <p:cNvPr id="3" name="Content Placeholder 2"/>
          <p:cNvSpPr>
            <a:spLocks noGrp="1"/>
          </p:cNvSpPr>
          <p:nvPr>
            <p:ph idx="1"/>
          </p:nvPr>
        </p:nvSpPr>
        <p:spPr/>
        <p:txBody>
          <a:bodyPr>
            <a:normAutofit lnSpcReduction="10000"/>
          </a:bodyPr>
          <a:lstStyle/>
          <a:p>
            <a:pPr marL="228600" indent="685800">
              <a:lnSpc>
                <a:spcPct val="90000"/>
              </a:lnSpc>
            </a:pPr>
            <a:r>
              <a:rPr lang="en-US" dirty="0" smtClean="0"/>
              <a:t>“No </a:t>
            </a:r>
            <a:r>
              <a:rPr lang="en-US" dirty="0" smtClean="0"/>
              <a:t>man will make a great leader who wants to do it all himself or get all the credit for doing it</a:t>
            </a:r>
            <a:r>
              <a:rPr lang="en-US" dirty="0" smtClean="0"/>
              <a:t>.” (Andrew Carnegie) http</a:t>
            </a:r>
            <a:r>
              <a:rPr lang="en-US" dirty="0" smtClean="0"/>
              <a:t>://</a:t>
            </a:r>
            <a:r>
              <a:rPr lang="en-US" dirty="0" smtClean="0"/>
              <a:t>www.brainyquote.com/quotes/quotes/a/andrewcarn130735.html</a:t>
            </a:r>
          </a:p>
          <a:p>
            <a:pPr marL="228600" indent="685800">
              <a:lnSpc>
                <a:spcPct val="90000"/>
              </a:lnSpc>
            </a:pPr>
            <a:r>
              <a:rPr lang="en-US" dirty="0" smtClean="0"/>
              <a:t>The </a:t>
            </a:r>
            <a:r>
              <a:rPr lang="en-US" dirty="0" smtClean="0"/>
              <a:t>manager has a short-range view; the leader has a long-range perspective</a:t>
            </a:r>
            <a:r>
              <a:rPr lang="en-US" dirty="0" smtClean="0"/>
              <a:t>. (Warren G. </a:t>
            </a:r>
            <a:r>
              <a:rPr lang="en-US" dirty="0" err="1" smtClean="0"/>
              <a:t>Bennis</a:t>
            </a:r>
            <a:r>
              <a:rPr lang="en-US" dirty="0" smtClean="0"/>
              <a:t>) http</a:t>
            </a:r>
            <a:r>
              <a:rPr lang="en-US" dirty="0" smtClean="0"/>
              <a:t>://www.brainyquote.com/quotes/quotes/w/warrengbe384579.html</a:t>
            </a:r>
          </a:p>
          <a:p>
            <a:pPr marL="228600" indent="685800">
              <a:lnSpc>
                <a:spcPct val="90000"/>
              </a:lnSpc>
            </a:pPr>
            <a:endParaRPr lang="en-US" dirty="0" smtClean="0"/>
          </a:p>
          <a:p>
            <a:pPr marL="228600" indent="685800">
              <a:lnSpc>
                <a:spcPct val="90000"/>
              </a:lnSpc>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More Quotes: Andrew Carnegie</a:t>
            </a:r>
            <a:endParaRPr lang="en-US" b="1" dirty="0"/>
          </a:p>
        </p:txBody>
      </p:sp>
      <p:sp>
        <p:nvSpPr>
          <p:cNvPr id="3" name="Content Placeholder 2"/>
          <p:cNvSpPr>
            <a:spLocks noGrp="1"/>
          </p:cNvSpPr>
          <p:nvPr>
            <p:ph idx="1"/>
          </p:nvPr>
        </p:nvSpPr>
        <p:spPr/>
        <p:txBody>
          <a:bodyPr>
            <a:normAutofit/>
          </a:bodyPr>
          <a:lstStyle/>
          <a:p>
            <a:r>
              <a:rPr lang="en-US" dirty="0" smtClean="0"/>
              <a:t>A library outranks any other one thing a community can do to benefit its people. It is a never failing spring in the desert.” Carnegie Andrew http://www.goodreads.com/author/quotes/23387.Andrew_Carnegie</a:t>
            </a:r>
            <a:endParaRPr lang="en-US" dirty="0" smtClean="0"/>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More Quotes: Germaine Greer</a:t>
            </a:r>
            <a:endParaRPr lang="en-US" b="1" dirty="0"/>
          </a:p>
        </p:txBody>
      </p:sp>
      <p:sp>
        <p:nvSpPr>
          <p:cNvPr id="3" name="Content Placeholder 2"/>
          <p:cNvSpPr>
            <a:spLocks noGrp="1"/>
          </p:cNvSpPr>
          <p:nvPr>
            <p:ph idx="1"/>
          </p:nvPr>
        </p:nvSpPr>
        <p:spPr/>
        <p:txBody>
          <a:bodyPr>
            <a:normAutofit fontScale="92500"/>
          </a:bodyPr>
          <a:lstStyle/>
          <a:p>
            <a:r>
              <a:rPr lang="en-US" dirty="0" smtClean="0"/>
              <a:t>“A library is a place where you can lose your innocence without losing your virginity.” </a:t>
            </a:r>
            <a:endParaRPr lang="en-US" dirty="0" smtClean="0"/>
          </a:p>
          <a:p>
            <a:r>
              <a:rPr lang="en-US" dirty="0" smtClean="0"/>
              <a:t>Libraries </a:t>
            </a:r>
            <a:r>
              <a:rPr lang="en-US" dirty="0" smtClean="0"/>
              <a:t>are reservoirs of strength, grace and wit, reminders of order, calm and continuity, lakes of mental energy, neither warm nor cold, light nor dark.... In any library in the world, I am at home, unselfconscious, still and absorbed. </a:t>
            </a:r>
            <a:r>
              <a:rPr lang="en-US" dirty="0" smtClean="0"/>
              <a:t> </a:t>
            </a:r>
            <a:r>
              <a:rPr lang="en-US" dirty="0" smtClean="0"/>
              <a:t>http://www.goodreads.com/author/quotes/56667.Germaine_Greer</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Leadership? </a:t>
            </a:r>
            <a:endParaRPr lang="en-US" b="1" dirty="0"/>
          </a:p>
        </p:txBody>
      </p:sp>
      <p:sp>
        <p:nvSpPr>
          <p:cNvPr id="3" name="Content Placeholder 2"/>
          <p:cNvSpPr>
            <a:spLocks noGrp="1"/>
          </p:cNvSpPr>
          <p:nvPr>
            <p:ph idx="1"/>
          </p:nvPr>
        </p:nvSpPr>
        <p:spPr/>
        <p:txBody>
          <a:bodyPr>
            <a:normAutofit lnSpcReduction="10000"/>
          </a:bodyPr>
          <a:lstStyle/>
          <a:p>
            <a:pPr algn="ctr">
              <a:buNone/>
            </a:pPr>
            <a:r>
              <a:rPr lang="en-US" sz="6000" dirty="0" smtClean="0"/>
              <a:t>“Leadership is not wielding authority—it’s empowering people.”</a:t>
            </a:r>
          </a:p>
          <a:p>
            <a:pPr algn="ctr">
              <a:buNone/>
            </a:pPr>
            <a:r>
              <a:rPr lang="en-US" sz="6000" dirty="0" smtClean="0"/>
              <a:t> </a:t>
            </a:r>
          </a:p>
          <a:p>
            <a:pPr algn="ctr">
              <a:buNone/>
            </a:pPr>
            <a:r>
              <a:rPr lang="en-US" sz="4400" dirty="0" smtClean="0"/>
              <a:t>(Becky </a:t>
            </a:r>
            <a:r>
              <a:rPr lang="en-US" sz="4400" dirty="0" err="1" smtClean="0"/>
              <a:t>Brodin</a:t>
            </a:r>
            <a:r>
              <a:rPr lang="en-US" sz="4400" dirty="0" smtClean="0"/>
              <a:t>)</a:t>
            </a:r>
            <a:endParaRPr lang="en-US" sz="4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912813" y="122238"/>
            <a:ext cx="7088187" cy="1295400"/>
          </a:xfrm>
        </p:spPr>
        <p:txBody>
          <a:bodyPr anchor="ctr"/>
          <a:lstStyle/>
          <a:p>
            <a:pPr eaLnBrk="1" hangingPunct="1"/>
            <a:r>
              <a:rPr lang="en-US" dirty="0" smtClean="0"/>
              <a:t>References</a:t>
            </a:r>
          </a:p>
        </p:txBody>
      </p:sp>
      <p:sp>
        <p:nvSpPr>
          <p:cNvPr id="26627" name="Content Placeholder 2"/>
          <p:cNvSpPr>
            <a:spLocks noGrp="1"/>
          </p:cNvSpPr>
          <p:nvPr>
            <p:ph idx="4294967295"/>
          </p:nvPr>
        </p:nvSpPr>
        <p:spPr>
          <a:xfrm>
            <a:off x="914400" y="1447800"/>
            <a:ext cx="7772400" cy="4952999"/>
          </a:xfrm>
        </p:spPr>
        <p:txBody>
          <a:bodyPr>
            <a:normAutofit fontScale="70000" lnSpcReduction="20000"/>
          </a:bodyPr>
          <a:lstStyle/>
          <a:p>
            <a:pPr eaLnBrk="1" hangingPunct="1"/>
            <a:r>
              <a:rPr lang="en-US" sz="2400" dirty="0" err="1" smtClean="0"/>
              <a:t>Albritton</a:t>
            </a:r>
            <a:r>
              <a:rPr lang="en-US" sz="2400" dirty="0" smtClean="0"/>
              <a:t>, Rosie </a:t>
            </a:r>
            <a:r>
              <a:rPr lang="en-US" sz="2400" dirty="0" smtClean="0"/>
              <a:t>L. and Thomas W. </a:t>
            </a:r>
            <a:r>
              <a:rPr lang="en-US" sz="2400" dirty="0" err="1" smtClean="0"/>
              <a:t>Shaughnessy</a:t>
            </a:r>
            <a:r>
              <a:rPr lang="en-US" sz="2400" dirty="0" smtClean="0"/>
              <a:t> (1990). Developing leadership </a:t>
            </a:r>
            <a:r>
              <a:rPr lang="en-US" sz="2400" dirty="0" smtClean="0"/>
              <a:t>skills: a source book for librarians. </a:t>
            </a:r>
            <a:r>
              <a:rPr lang="en-US" sz="2400" dirty="0" smtClean="0"/>
              <a:t>Englewood, </a:t>
            </a:r>
            <a:r>
              <a:rPr lang="en-US" sz="2400" dirty="0" err="1" smtClean="0"/>
              <a:t>Colo</a:t>
            </a:r>
            <a:r>
              <a:rPr lang="en-US" sz="2400" dirty="0" smtClean="0"/>
              <a:t>: Libraries Unlimited, Inc</a:t>
            </a:r>
            <a:r>
              <a:rPr lang="en-US" sz="2400" dirty="0" smtClean="0"/>
              <a:t>.</a:t>
            </a:r>
          </a:p>
          <a:p>
            <a:pPr eaLnBrk="1" hangingPunct="1"/>
            <a:r>
              <a:rPr lang="en-US" sz="2400" dirty="0" smtClean="0"/>
              <a:t>Anderson, A.J. (2002). Unpublished memorandum, Simmons College, Graduate Schools of Library and Information Science, Boston (In </a:t>
            </a:r>
            <a:r>
              <a:rPr lang="en-US" sz="2400" dirty="0" err="1" smtClean="0"/>
              <a:t>Hernon</a:t>
            </a:r>
            <a:r>
              <a:rPr lang="en-US" sz="2400" dirty="0" smtClean="0"/>
              <a:t>, Power and Young, 2003)</a:t>
            </a:r>
          </a:p>
          <a:p>
            <a:r>
              <a:rPr lang="en-US" sz="2400" dirty="0" err="1" smtClean="0"/>
              <a:t>Bennis</a:t>
            </a:r>
            <a:r>
              <a:rPr lang="en-US" sz="2400" dirty="0" smtClean="0"/>
              <a:t>, Warren C. http</a:t>
            </a:r>
            <a:r>
              <a:rPr lang="en-US" sz="2400" dirty="0" smtClean="0"/>
              <a:t>://</a:t>
            </a:r>
            <a:r>
              <a:rPr lang="en-US" sz="2400" dirty="0" smtClean="0"/>
              <a:t>www.brainyquote.com/quotes/authors/w/warren_g_bennis.html</a:t>
            </a:r>
          </a:p>
          <a:p>
            <a:r>
              <a:rPr lang="en-US" sz="2400" dirty="0" err="1" smtClean="0"/>
              <a:t>Brodin</a:t>
            </a:r>
            <a:r>
              <a:rPr lang="en-US" sz="2400" dirty="0" smtClean="0"/>
              <a:t>, Becky. </a:t>
            </a:r>
            <a:r>
              <a:rPr lang="en-US" sz="2400" dirty="0" smtClean="0"/>
              <a:t>www.maswcd.org/Leadership.../maswcd_leadership_development.htm‎</a:t>
            </a:r>
            <a:endParaRPr lang="en-US" sz="2400" dirty="0" smtClean="0"/>
          </a:p>
          <a:p>
            <a:r>
              <a:rPr lang="en-US" sz="2400" dirty="0" err="1" smtClean="0"/>
              <a:t>Byke</a:t>
            </a:r>
            <a:r>
              <a:rPr lang="en-US" sz="2400" dirty="0" smtClean="0"/>
              <a:t>, Susan, and Dawn Lowe </a:t>
            </a:r>
            <a:r>
              <a:rPr lang="en-US" sz="2400" dirty="0" err="1" smtClean="0"/>
              <a:t>Wincentsen</a:t>
            </a:r>
            <a:r>
              <a:rPr lang="en-US" sz="2400" dirty="0" smtClean="0"/>
              <a:t> (2008).  A leadership primer for new librarians: </a:t>
            </a:r>
            <a:r>
              <a:rPr lang="en-US" sz="2400" dirty="0" smtClean="0"/>
              <a:t>Tools for helping today's early-career librarians become tomorrow's library </a:t>
            </a:r>
            <a:r>
              <a:rPr lang="en-US" sz="2400" dirty="0" smtClean="0"/>
              <a:t>leaders,  </a:t>
            </a:r>
            <a:r>
              <a:rPr lang="en-US" sz="2400" dirty="0" err="1" smtClean="0"/>
              <a:t>Woodhead</a:t>
            </a:r>
            <a:r>
              <a:rPr lang="en-US" sz="2400" dirty="0" smtClean="0"/>
              <a:t> Pub. Incorporating </a:t>
            </a:r>
            <a:r>
              <a:rPr lang="en-US" sz="2400" dirty="0" err="1" smtClean="0"/>
              <a:t>Chandos</a:t>
            </a:r>
            <a:r>
              <a:rPr lang="en-US" sz="2400" dirty="0" smtClean="0"/>
              <a:t> </a:t>
            </a:r>
            <a:r>
              <a:rPr lang="en-US" sz="2400" dirty="0" smtClean="0"/>
              <a:t>Publishing Online file:///C:/Documents%20and%20Settings/Administrator/Desktop/A%20Leadership%20Primer%20for%20New%20Librarians.htm</a:t>
            </a:r>
            <a:endParaRPr lang="en-US" sz="2400" dirty="0" smtClean="0"/>
          </a:p>
          <a:p>
            <a:r>
              <a:rPr lang="en-US" sz="2400" dirty="0" smtClean="0"/>
              <a:t>Carnegie, Andrew </a:t>
            </a:r>
            <a:r>
              <a:rPr lang="en-US" sz="2400" dirty="0" smtClean="0"/>
              <a:t>http://www.brainyquote.com/quotes/quotes/a/andrewcarn130735.html</a:t>
            </a:r>
            <a:endParaRPr lang="en-US" sz="2400" dirty="0" smtClean="0"/>
          </a:p>
          <a:p>
            <a:pPr eaLnBrk="1" hangingPunct="1"/>
            <a:r>
              <a:rPr lang="en-US" sz="2400" dirty="0" smtClean="0"/>
              <a:t>Christian, Jeffry E. (2002) The Headhunter’s Edge. New York: Random House</a:t>
            </a:r>
          </a:p>
          <a:p>
            <a:pPr eaLnBrk="1" hangingPunct="1"/>
            <a:r>
              <a:rPr lang="en-US" sz="2400" dirty="0" smtClean="0"/>
              <a:t>Galloway, Charles  ( In Maxwell, 2001)</a:t>
            </a:r>
            <a:endParaRPr lang="en-US" sz="24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912813" y="122238"/>
            <a:ext cx="7088187" cy="1295400"/>
          </a:xfrm>
        </p:spPr>
        <p:txBody>
          <a:bodyPr anchor="ctr"/>
          <a:lstStyle/>
          <a:p>
            <a:pPr eaLnBrk="1" hangingPunct="1"/>
            <a:r>
              <a:rPr lang="en-US" dirty="0" smtClean="0"/>
              <a:t>References</a:t>
            </a:r>
          </a:p>
        </p:txBody>
      </p:sp>
      <p:sp>
        <p:nvSpPr>
          <p:cNvPr id="26627" name="Content Placeholder 2"/>
          <p:cNvSpPr>
            <a:spLocks noGrp="1"/>
          </p:cNvSpPr>
          <p:nvPr>
            <p:ph idx="4294967295"/>
          </p:nvPr>
        </p:nvSpPr>
        <p:spPr>
          <a:xfrm>
            <a:off x="914400" y="1371600"/>
            <a:ext cx="7772400" cy="5029199"/>
          </a:xfrm>
        </p:spPr>
        <p:txBody>
          <a:bodyPr>
            <a:normAutofit fontScale="70000" lnSpcReduction="20000"/>
          </a:bodyPr>
          <a:lstStyle/>
          <a:p>
            <a:pPr eaLnBrk="1" hangingPunct="1"/>
            <a:r>
              <a:rPr lang="en-US" sz="2400" dirty="0" err="1" smtClean="0"/>
              <a:t>Hernon</a:t>
            </a:r>
            <a:r>
              <a:rPr lang="en-US" sz="2400" dirty="0" smtClean="0"/>
              <a:t>, Peter, Ronald R. Power, Arthur P. Young (2003) The next library leadership. Westport Conn: Libraries Unlimited</a:t>
            </a:r>
          </a:p>
          <a:p>
            <a:r>
              <a:rPr lang="en-US" sz="2400" dirty="0" smtClean="0"/>
              <a:t>Hopper, </a:t>
            </a:r>
            <a:r>
              <a:rPr lang="en-US" sz="2400" dirty="0" smtClean="0"/>
              <a:t>Grace Murray http://en.wikiquote.org/wiki/Grace_Hopper</a:t>
            </a:r>
            <a:endParaRPr lang="en-US" sz="2400" dirty="0" smtClean="0"/>
          </a:p>
          <a:p>
            <a:pPr eaLnBrk="1" hangingPunct="1"/>
            <a:r>
              <a:rPr lang="en-US" sz="2400" dirty="0" err="1" smtClean="0"/>
              <a:t>Mahmoodi</a:t>
            </a:r>
            <a:r>
              <a:rPr lang="en-US" sz="2400" dirty="0" smtClean="0"/>
              <a:t>, Suzanne H., Geraldine King (1991-1992) “Identifying Competencies and Responsibilities of Top Management Teams n Public Libraries.” Minnesota Libraries 30: 26-32</a:t>
            </a:r>
            <a:endParaRPr lang="en-US" sz="2400" dirty="0" smtClean="0"/>
          </a:p>
          <a:p>
            <a:pPr eaLnBrk="1" hangingPunct="1"/>
            <a:r>
              <a:rPr lang="en-US" sz="2400" dirty="0" smtClean="0"/>
              <a:t>Maxwell, John C. (1995). Developing the leaders around you. Nashville: Thomas Nelson Pub</a:t>
            </a:r>
            <a:r>
              <a:rPr lang="en-US" sz="2400" dirty="0" smtClean="0"/>
              <a:t>.</a:t>
            </a:r>
          </a:p>
          <a:p>
            <a:pPr eaLnBrk="1" hangingPunct="1"/>
            <a:r>
              <a:rPr lang="en-US" sz="2400" dirty="0" smtClean="0"/>
              <a:t>Maxwell, John C. (2001). The power of leadership. Manila: Lighthouse Inspirational Books and Gifts </a:t>
            </a:r>
            <a:endParaRPr lang="en-US" sz="2400" dirty="0" smtClean="0"/>
          </a:p>
          <a:p>
            <a:pPr eaLnBrk="1" hangingPunct="1"/>
            <a:r>
              <a:rPr lang="en-US" sz="2400" dirty="0" smtClean="0"/>
              <a:t>Mosley, </a:t>
            </a:r>
            <a:r>
              <a:rPr lang="en-US" sz="2400" dirty="0" err="1" smtClean="0"/>
              <a:t>Pixey</a:t>
            </a:r>
            <a:r>
              <a:rPr lang="en-US" sz="2400" dirty="0" smtClean="0"/>
              <a:t> Anne (2004</a:t>
            </a:r>
            <a:r>
              <a:rPr lang="en-US" sz="2400" dirty="0" smtClean="0"/>
              <a:t>). </a:t>
            </a:r>
            <a:r>
              <a:rPr lang="en-US" sz="2400" dirty="0" smtClean="0"/>
              <a:t>Transitioning from librarian to middle manager. </a:t>
            </a:r>
            <a:r>
              <a:rPr lang="en-US" sz="2400" dirty="0" smtClean="0"/>
              <a:t>Westport, Conn</a:t>
            </a:r>
            <a:r>
              <a:rPr lang="en-US" sz="2400" dirty="0" smtClean="0"/>
              <a:t>: Libraries Unlimited, Inc</a:t>
            </a:r>
            <a:r>
              <a:rPr lang="en-US" sz="2400" dirty="0" smtClean="0"/>
              <a:t>.</a:t>
            </a:r>
          </a:p>
          <a:p>
            <a:pPr eaLnBrk="1" hangingPunct="1"/>
            <a:r>
              <a:rPr lang="en-US" sz="2400" dirty="0" smtClean="0"/>
              <a:t>Riggs, Donald E. (2001) “The crisis and </a:t>
            </a:r>
            <a:r>
              <a:rPr lang="en-US" sz="2400" dirty="0" err="1" smtClean="0"/>
              <a:t>opportunties</a:t>
            </a:r>
            <a:r>
              <a:rPr lang="en-US" sz="2400" dirty="0" smtClean="0"/>
              <a:t> in library leadership, “ </a:t>
            </a:r>
            <a:r>
              <a:rPr lang="en-US" sz="2400" i="1" dirty="0" smtClean="0"/>
              <a:t>Journal of Library administration, </a:t>
            </a:r>
            <a:r>
              <a:rPr lang="en-US" sz="2400" dirty="0" smtClean="0"/>
              <a:t>32 no 3-4: 5-17 </a:t>
            </a:r>
            <a:endParaRPr lang="en-US" sz="2400" dirty="0" smtClean="0"/>
          </a:p>
          <a:p>
            <a:pPr eaLnBrk="1" hangingPunct="1"/>
            <a:r>
              <a:rPr lang="en-US" sz="2400" dirty="0" err="1" smtClean="0"/>
              <a:t>Tichy</a:t>
            </a:r>
            <a:r>
              <a:rPr lang="en-US" sz="2400" dirty="0" smtClean="0"/>
              <a:t>, Noel M. (2002). With Nancy Cardwell. The cycle of leadership: How great leaders teach their companies to win. NY: Harper Business</a:t>
            </a:r>
            <a:r>
              <a:rPr lang="en-US" sz="2400" dirty="0" smtClean="0"/>
              <a:t>.</a:t>
            </a:r>
          </a:p>
          <a:p>
            <a:pPr eaLnBrk="1" hangingPunct="1"/>
            <a:r>
              <a:rPr lang="en-US" sz="2400" dirty="0" smtClean="0"/>
              <a:t>Webster, Keith (2008) Future of Libraries: International Trends. (Presented at the Kong </a:t>
            </a:r>
            <a:r>
              <a:rPr lang="en-US" sz="2400" dirty="0" err="1" smtClean="0"/>
              <a:t>Kong</a:t>
            </a:r>
            <a:r>
              <a:rPr lang="en-US" sz="2400" dirty="0" smtClean="0"/>
              <a:t> University Library Leadership Institute: Virtual and Physical Libraries in the 21</a:t>
            </a:r>
            <a:r>
              <a:rPr lang="en-US" sz="2400" baseline="30000" dirty="0" smtClean="0"/>
              <a:t>st</a:t>
            </a:r>
            <a:r>
              <a:rPr lang="en-US" sz="2400" dirty="0" smtClean="0"/>
              <a:t> Century, Challenges for Library Leaders) Shantou, China.</a:t>
            </a:r>
            <a:endParaRPr lang="en-US" sz="2400" dirty="0" smtClean="0"/>
          </a:p>
          <a:p>
            <a:pPr eaLnBrk="1" hangingPunct="1">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Leadership?</a:t>
            </a:r>
            <a:endParaRPr lang="en-US" b="1" dirty="0"/>
          </a:p>
        </p:txBody>
      </p:sp>
      <p:sp>
        <p:nvSpPr>
          <p:cNvPr id="3" name="Content Placeholder 2"/>
          <p:cNvSpPr>
            <a:spLocks noGrp="1"/>
          </p:cNvSpPr>
          <p:nvPr>
            <p:ph idx="1"/>
          </p:nvPr>
        </p:nvSpPr>
        <p:spPr/>
        <p:txBody>
          <a:bodyPr>
            <a:normAutofit lnSpcReduction="10000"/>
          </a:bodyPr>
          <a:lstStyle/>
          <a:p>
            <a:pPr algn="ctr">
              <a:buNone/>
            </a:pPr>
            <a:r>
              <a:rPr lang="en-US" sz="4000" dirty="0" smtClean="0"/>
              <a:t>“</a:t>
            </a:r>
            <a:r>
              <a:rPr lang="en-US" sz="4000" b="1" dirty="0" smtClean="0"/>
              <a:t>Leadership is one component of the functions  of management…[;it] is the process of facilitating and influencing (interacting with) others to attain group, organizational and societal goals. The central attribute is </a:t>
            </a:r>
            <a:r>
              <a:rPr lang="en-US" sz="4000" b="1" i="1" dirty="0" smtClean="0"/>
              <a:t>social influence.”</a:t>
            </a:r>
          </a:p>
          <a:p>
            <a:pPr algn="ctr">
              <a:buNone/>
            </a:pPr>
            <a:r>
              <a:rPr lang="en-US" dirty="0" smtClean="0"/>
              <a:t> (A.J. Anderson, 2002)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is Leadership Important?</a:t>
            </a:r>
            <a:endParaRPr lang="en-US" b="1" dirty="0"/>
          </a:p>
        </p:txBody>
      </p:sp>
      <p:sp>
        <p:nvSpPr>
          <p:cNvPr id="3" name="Content Placeholder 2"/>
          <p:cNvSpPr>
            <a:spLocks noGrp="1"/>
          </p:cNvSpPr>
          <p:nvPr>
            <p:ph idx="1"/>
          </p:nvPr>
        </p:nvSpPr>
        <p:spPr/>
        <p:txBody>
          <a:bodyPr/>
          <a:lstStyle/>
          <a:p>
            <a:pPr algn="ctr">
              <a:buNone/>
            </a:pPr>
            <a:r>
              <a:rPr lang="en-US" sz="5400" dirty="0" smtClean="0"/>
              <a:t>“The single most important factor in determining the climate of an organization is the top executive.” (Charles Galloway)</a:t>
            </a:r>
            <a:endParaRPr lang="en-US" sz="5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Good Leaders</a:t>
            </a:r>
            <a:endParaRPr lang="en-US" b="1" dirty="0"/>
          </a:p>
        </p:txBody>
      </p:sp>
      <p:sp>
        <p:nvSpPr>
          <p:cNvPr id="3" name="Content Placeholder 2"/>
          <p:cNvSpPr>
            <a:spLocks noGrp="1"/>
          </p:cNvSpPr>
          <p:nvPr>
            <p:ph idx="1"/>
          </p:nvPr>
        </p:nvSpPr>
        <p:spPr/>
        <p:txBody>
          <a:bodyPr>
            <a:normAutofit fontScale="77500" lnSpcReduction="20000"/>
          </a:bodyPr>
          <a:lstStyle/>
          <a:p>
            <a:pPr algn="ctr">
              <a:buNone/>
            </a:pPr>
            <a:endParaRPr lang="en-US" sz="6000" dirty="0" smtClean="0"/>
          </a:p>
          <a:p>
            <a:pPr algn="ctr">
              <a:buNone/>
            </a:pPr>
            <a:r>
              <a:rPr lang="en-US" sz="6000" dirty="0" smtClean="0"/>
              <a:t>“You Manage things, You lead </a:t>
            </a:r>
            <a:r>
              <a:rPr lang="en-US" sz="6000" dirty="0" smtClean="0"/>
              <a:t>people. We went overboard on management and forgot about leadership”</a:t>
            </a:r>
            <a:endParaRPr lang="en-US" sz="6000" dirty="0" smtClean="0"/>
          </a:p>
          <a:p>
            <a:pPr algn="ctr">
              <a:buNone/>
            </a:pPr>
            <a:r>
              <a:rPr lang="en-US" sz="6000" dirty="0" smtClean="0"/>
              <a:t> </a:t>
            </a:r>
          </a:p>
          <a:p>
            <a:pPr algn="ctr">
              <a:buNone/>
            </a:pPr>
            <a:r>
              <a:rPr lang="en-US" sz="4000" dirty="0" smtClean="0"/>
              <a:t>(Grace Murray Hopper, Admiral, US Navy (Retired)</a:t>
            </a: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912813" y="122238"/>
            <a:ext cx="7088187" cy="1295400"/>
          </a:xfrm>
        </p:spPr>
        <p:txBody>
          <a:bodyPr anchor="ctr">
            <a:normAutofit fontScale="90000"/>
          </a:bodyPr>
          <a:lstStyle/>
          <a:p>
            <a:pPr eaLnBrk="1" hangingPunct="1"/>
            <a:r>
              <a:rPr lang="en-US" b="1" dirty="0" smtClean="0"/>
              <a:t>To Enhance Leadership Skills in Your Library </a:t>
            </a:r>
          </a:p>
        </p:txBody>
      </p:sp>
      <p:sp>
        <p:nvSpPr>
          <p:cNvPr id="24579" name="Rectangle 3"/>
          <p:cNvSpPr>
            <a:spLocks noGrp="1" noChangeArrowheads="1"/>
          </p:cNvSpPr>
          <p:nvPr>
            <p:ph idx="4294967295"/>
          </p:nvPr>
        </p:nvSpPr>
        <p:spPr>
          <a:xfrm>
            <a:off x="914400" y="1719263"/>
            <a:ext cx="7772400" cy="4000500"/>
          </a:xfrm>
        </p:spPr>
        <p:txBody>
          <a:bodyPr/>
          <a:lstStyle/>
          <a:p>
            <a:pPr eaLnBrk="1" hangingPunct="1"/>
            <a:r>
              <a:rPr lang="en-US" sz="3200" smtClean="0"/>
              <a:t>Remember</a:t>
            </a:r>
          </a:p>
          <a:p>
            <a:pPr lvl="1" eaLnBrk="1" hangingPunct="1"/>
            <a:r>
              <a:rPr lang="en-US" sz="3200" smtClean="0"/>
              <a:t>Leaders do not manage. They lead with vision, commitment and passion</a:t>
            </a:r>
          </a:p>
          <a:p>
            <a:pPr lvl="1" eaLnBrk="1" hangingPunct="1"/>
            <a:r>
              <a:rPr lang="en-US" sz="3200" smtClean="0"/>
              <a:t>Discern who are potential leaders in you staff and commit to developing them</a:t>
            </a:r>
          </a:p>
          <a:p>
            <a:pPr lvl="1" eaLnBrk="1" hangingPunct="1"/>
            <a:r>
              <a:rPr lang="en-US" sz="3200" smtClean="0"/>
              <a:t>For new hires, recruit those with the right attitude, character and potential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Leaders</a:t>
            </a:r>
            <a:endParaRPr lang="en-US" b="1" dirty="0"/>
          </a:p>
        </p:txBody>
      </p:sp>
      <p:sp>
        <p:nvSpPr>
          <p:cNvPr id="3" name="Content Placeholder 2"/>
          <p:cNvSpPr>
            <a:spLocks noGrp="1"/>
          </p:cNvSpPr>
          <p:nvPr>
            <p:ph idx="1"/>
          </p:nvPr>
        </p:nvSpPr>
        <p:spPr>
          <a:xfrm>
            <a:off x="457200" y="1474838"/>
            <a:ext cx="8229600" cy="4925961"/>
          </a:xfrm>
        </p:spPr>
        <p:txBody>
          <a:bodyPr>
            <a:normAutofit lnSpcReduction="10000"/>
          </a:bodyPr>
          <a:lstStyle/>
          <a:p>
            <a:pPr>
              <a:lnSpc>
                <a:spcPct val="80000"/>
              </a:lnSpc>
            </a:pPr>
            <a:r>
              <a:rPr lang="en-AU" dirty="0" smtClean="0"/>
              <a:t>Have </a:t>
            </a:r>
            <a:r>
              <a:rPr lang="en-AU" dirty="0" smtClean="0"/>
              <a:t>Integrity/proper ethical </a:t>
            </a:r>
            <a:r>
              <a:rPr lang="en-AU" dirty="0" err="1" smtClean="0"/>
              <a:t>behavior</a:t>
            </a:r>
            <a:r>
              <a:rPr lang="en-AU" dirty="0" smtClean="0"/>
              <a:t> </a:t>
            </a:r>
          </a:p>
          <a:p>
            <a:pPr>
              <a:lnSpc>
                <a:spcPct val="80000"/>
              </a:lnSpc>
            </a:pPr>
            <a:r>
              <a:rPr lang="en-AU" dirty="0" smtClean="0"/>
              <a:t>Have Good communication skills</a:t>
            </a:r>
          </a:p>
          <a:p>
            <a:pPr>
              <a:lnSpc>
                <a:spcPct val="80000"/>
              </a:lnSpc>
            </a:pPr>
            <a:r>
              <a:rPr lang="en-AU" dirty="0" smtClean="0"/>
              <a:t>Be able to work well with a team  </a:t>
            </a:r>
          </a:p>
          <a:p>
            <a:pPr>
              <a:lnSpc>
                <a:spcPct val="80000"/>
              </a:lnSpc>
            </a:pPr>
            <a:r>
              <a:rPr lang="en-AU" dirty="0" smtClean="0"/>
              <a:t>Have customer service focus</a:t>
            </a:r>
          </a:p>
          <a:p>
            <a:pPr>
              <a:lnSpc>
                <a:spcPct val="80000"/>
              </a:lnSpc>
            </a:pPr>
            <a:r>
              <a:rPr lang="en-AU" dirty="0" smtClean="0"/>
              <a:t>Be innovative/creative</a:t>
            </a:r>
          </a:p>
          <a:p>
            <a:pPr>
              <a:lnSpc>
                <a:spcPct val="80000"/>
              </a:lnSpc>
            </a:pPr>
            <a:r>
              <a:rPr lang="en-AU" dirty="0" smtClean="0"/>
              <a:t>Be able to adapt to change</a:t>
            </a:r>
          </a:p>
          <a:p>
            <a:pPr>
              <a:lnSpc>
                <a:spcPct val="80000"/>
              </a:lnSpc>
            </a:pPr>
            <a:r>
              <a:rPr lang="en-AU" dirty="0" smtClean="0"/>
              <a:t>Observe work life balance</a:t>
            </a:r>
          </a:p>
          <a:p>
            <a:pPr>
              <a:lnSpc>
                <a:spcPct val="80000"/>
              </a:lnSpc>
            </a:pPr>
            <a:r>
              <a:rPr lang="en-AU" dirty="0" smtClean="0"/>
              <a:t>Strive for excellence</a:t>
            </a:r>
          </a:p>
          <a:p>
            <a:pPr>
              <a:lnSpc>
                <a:spcPct val="80000"/>
              </a:lnSpc>
            </a:pPr>
            <a:r>
              <a:rPr lang="en-AU" dirty="0" smtClean="0"/>
              <a:t>Have a good sense of humour  </a:t>
            </a:r>
          </a:p>
          <a:p>
            <a:pPr>
              <a:lnSpc>
                <a:spcPct val="80000"/>
              </a:lnSpc>
            </a:pPr>
            <a:r>
              <a:rPr lang="en-AU" dirty="0" smtClean="0"/>
              <a:t>Have excellent physical and emotional </a:t>
            </a:r>
            <a:r>
              <a:rPr lang="en-AU" dirty="0" smtClean="0"/>
              <a:t>health</a:t>
            </a:r>
          </a:p>
          <a:p>
            <a:pPr lvl="1" algn="ctr">
              <a:lnSpc>
                <a:spcPct val="80000"/>
              </a:lnSpc>
              <a:buNone/>
            </a:pPr>
            <a:r>
              <a:rPr lang="en-US" dirty="0" smtClean="0"/>
              <a:t>(Webster, Keith, 2006)</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2112</Words>
  <Application>Microsoft Office PowerPoint</Application>
  <PresentationFormat>On-screen Show (4:3)</PresentationFormat>
  <Paragraphs>213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Leadership in the 21st Century Libraries</vt:lpstr>
      <vt:lpstr>What is leadership?</vt:lpstr>
      <vt:lpstr>What is Leadership?</vt:lpstr>
      <vt:lpstr>What is Leadership? </vt:lpstr>
      <vt:lpstr>What is Leadership?</vt:lpstr>
      <vt:lpstr>Why is Leadership Important?</vt:lpstr>
      <vt:lpstr>Characteristics of Good Leaders</vt:lpstr>
      <vt:lpstr>To Enhance Leadership Skills in Your Library </vt:lpstr>
      <vt:lpstr>Good Leaders</vt:lpstr>
      <vt:lpstr>Good Leaders</vt:lpstr>
      <vt:lpstr>Good Leaders</vt:lpstr>
      <vt:lpstr>Good Leaders</vt:lpstr>
      <vt:lpstr>Good Leaders </vt:lpstr>
      <vt:lpstr>Good Leaders</vt:lpstr>
      <vt:lpstr>Competencies and Responsibilities of Top Management Teams in Public  Libraries</vt:lpstr>
      <vt:lpstr>Qualities to Look for in Potential Leaders</vt:lpstr>
      <vt:lpstr>Qualities to Look for in Potential Leaders</vt:lpstr>
      <vt:lpstr>Qualities to Look for in Potential Leaders</vt:lpstr>
      <vt:lpstr>Qualities to Look for in Potential Leaders</vt:lpstr>
      <vt:lpstr>Qualities to Look for in Potential Leaders</vt:lpstr>
      <vt:lpstr>Ideas for Leadership Development </vt:lpstr>
      <vt:lpstr>Ideas for Leadership Development</vt:lpstr>
      <vt:lpstr>Ideas for Leadership Development </vt:lpstr>
      <vt:lpstr>Ideas for Leadership Development </vt:lpstr>
      <vt:lpstr>Role of the Leader in Training Potential Leaders</vt:lpstr>
      <vt:lpstr>Leadership Abilities and Attitudes</vt:lpstr>
      <vt:lpstr>Formula five of exceptional leadership</vt:lpstr>
      <vt:lpstr>Why Do We Need to Develop Leaders?</vt:lpstr>
      <vt:lpstr>Why Do We Need to Develop Leaders?</vt:lpstr>
      <vt:lpstr>Why Do We Need to Develop Leaders?</vt:lpstr>
      <vt:lpstr>Generic Competencies Required by Industry</vt:lpstr>
      <vt:lpstr>Competencies Desired for Continuing Professional Development</vt:lpstr>
      <vt:lpstr>What You Did Not Learn in BLIS/MLIS</vt:lpstr>
      <vt:lpstr>Consequence of not Developing Leaders</vt:lpstr>
      <vt:lpstr>You will Know that You are Successful in Developing Leaders if </vt:lpstr>
      <vt:lpstr>You will Know that You are Successful Developing Leaders if</vt:lpstr>
      <vt:lpstr>Concluding Words</vt:lpstr>
      <vt:lpstr>More Quotes: Andrew Carnegie</vt:lpstr>
      <vt:lpstr>More Quotes: Germaine Greer</vt:lpstr>
      <vt:lpstr>References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the 21st Century Libraries</dc:title>
  <dc:creator>donate</dc:creator>
  <cp:lastModifiedBy>donate</cp:lastModifiedBy>
  <cp:revision>48</cp:revision>
  <dcterms:created xsi:type="dcterms:W3CDTF">2014-01-28T02:26:13Z</dcterms:created>
  <dcterms:modified xsi:type="dcterms:W3CDTF">2014-01-28T12:01:47Z</dcterms:modified>
</cp:coreProperties>
</file>