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10" r:id="rId3"/>
    <p:sldMasterId id="2147483722" r:id="rId4"/>
    <p:sldMasterId id="2147483734" r:id="rId5"/>
    <p:sldMasterId id="2147483746" r:id="rId6"/>
    <p:sldMasterId id="2147483758" r:id="rId7"/>
    <p:sldMasterId id="2147483772" r:id="rId8"/>
    <p:sldMasterId id="2147483784" r:id="rId9"/>
  </p:sldMasterIdLst>
  <p:notesMasterIdLst>
    <p:notesMasterId r:id="rId70"/>
  </p:notesMasterIdLst>
  <p:sldIdLst>
    <p:sldId id="256" r:id="rId10"/>
    <p:sldId id="257" r:id="rId11"/>
    <p:sldId id="258" r:id="rId12"/>
    <p:sldId id="260" r:id="rId13"/>
    <p:sldId id="261" r:id="rId14"/>
    <p:sldId id="262" r:id="rId15"/>
    <p:sldId id="263" r:id="rId16"/>
    <p:sldId id="264" r:id="rId17"/>
    <p:sldId id="265" r:id="rId18"/>
    <p:sldId id="259" r:id="rId19"/>
    <p:sldId id="266" r:id="rId20"/>
    <p:sldId id="267" r:id="rId21"/>
    <p:sldId id="268" r:id="rId22"/>
    <p:sldId id="269" r:id="rId23"/>
    <p:sldId id="270" r:id="rId24"/>
    <p:sldId id="271" r:id="rId25"/>
    <p:sldId id="272" r:id="rId26"/>
    <p:sldId id="273" r:id="rId27"/>
    <p:sldId id="275" r:id="rId28"/>
    <p:sldId id="276" r:id="rId29"/>
    <p:sldId id="277" r:id="rId30"/>
    <p:sldId id="278" r:id="rId31"/>
    <p:sldId id="279" r:id="rId32"/>
    <p:sldId id="280" r:id="rId33"/>
    <p:sldId id="281" r:id="rId34"/>
    <p:sldId id="330" r:id="rId35"/>
    <p:sldId id="283" r:id="rId36"/>
    <p:sldId id="286" r:id="rId37"/>
    <p:sldId id="285" r:id="rId38"/>
    <p:sldId id="287" r:id="rId39"/>
    <p:sldId id="288" r:id="rId40"/>
    <p:sldId id="284" r:id="rId41"/>
    <p:sldId id="290" r:id="rId42"/>
    <p:sldId id="292" r:id="rId43"/>
    <p:sldId id="293" r:id="rId44"/>
    <p:sldId id="294" r:id="rId45"/>
    <p:sldId id="296" r:id="rId46"/>
    <p:sldId id="297" r:id="rId47"/>
    <p:sldId id="298" r:id="rId48"/>
    <p:sldId id="299" r:id="rId49"/>
    <p:sldId id="300" r:id="rId50"/>
    <p:sldId id="301" r:id="rId51"/>
    <p:sldId id="302" r:id="rId52"/>
    <p:sldId id="303" r:id="rId53"/>
    <p:sldId id="305" r:id="rId54"/>
    <p:sldId id="307" r:id="rId55"/>
    <p:sldId id="310" r:id="rId56"/>
    <p:sldId id="311" r:id="rId57"/>
    <p:sldId id="313" r:id="rId58"/>
    <p:sldId id="315" r:id="rId59"/>
    <p:sldId id="317" r:id="rId60"/>
    <p:sldId id="318" r:id="rId61"/>
    <p:sldId id="321" r:id="rId62"/>
    <p:sldId id="323" r:id="rId63"/>
    <p:sldId id="324" r:id="rId64"/>
    <p:sldId id="326" r:id="rId65"/>
    <p:sldId id="328" r:id="rId66"/>
    <p:sldId id="319" r:id="rId67"/>
    <p:sldId id="329"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21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6098B-BCBD-49B1-8000-3D48A132245E}" type="datetimeFigureOut">
              <a:rPr lang="en-US" smtClean="0"/>
              <a:t>4/19/2012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85DDE-6151-44A8-BDA2-9EADD378ADF2}" type="slidenum">
              <a:rPr lang="en-US" smtClean="0"/>
              <a:t>‹#›</a:t>
            </a:fld>
            <a:endParaRPr lang="en-US"/>
          </a:p>
        </p:txBody>
      </p:sp>
    </p:spTree>
    <p:extLst>
      <p:ext uri="{BB962C8B-B14F-4D97-AF65-F5344CB8AC3E}">
        <p14:creationId xmlns:p14="http://schemas.microsoft.com/office/powerpoint/2010/main" val="16076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209676" y="693673"/>
            <a:ext cx="4437063" cy="3427830"/>
          </a:xfrm>
          <a:prstGeom prst="rect">
            <a:avLst/>
          </a:prstGeom>
          <a:solidFill>
            <a:srgbClr val="FFFFFF"/>
          </a:solidFill>
          <a:ln w="9525">
            <a:solidFill>
              <a:srgbClr val="000000"/>
            </a:solidFill>
            <a:miter lim="800000"/>
            <a:headEnd/>
            <a:tailEnd/>
          </a:ln>
        </p:spPr>
        <p:txBody>
          <a:bodyPr wrap="none" lIns="82918" tIns="41459" rIns="82918" bIns="41459" anchor="ctr"/>
          <a:lstStyle>
            <a:lvl1pPr eaLnBrk="0">
              <a:defRPr>
                <a:solidFill>
                  <a:schemeClr val="bg1"/>
                </a:solidFill>
                <a:latin typeface="Arial" charset="0"/>
              </a:defRPr>
            </a:lvl1pPr>
            <a:lvl2pPr marL="742950" indent="-285750" eaLnBrk="0">
              <a:defRPr>
                <a:solidFill>
                  <a:schemeClr val="bg1"/>
                </a:solidFill>
                <a:latin typeface="Arial" charset="0"/>
              </a:defRPr>
            </a:lvl2pPr>
            <a:lvl3pPr marL="1143000" indent="-228600" eaLnBrk="0">
              <a:defRPr>
                <a:solidFill>
                  <a:schemeClr val="bg1"/>
                </a:solidFill>
                <a:latin typeface="Arial" charset="0"/>
              </a:defRPr>
            </a:lvl3pPr>
            <a:lvl4pPr marL="1600200" indent="-228600" eaLnBrk="0">
              <a:defRPr>
                <a:solidFill>
                  <a:schemeClr val="bg1"/>
                </a:solidFill>
                <a:latin typeface="Arial" charset="0"/>
              </a:defRPr>
            </a:lvl4pPr>
            <a:lvl5pPr marL="2057400" indent="-228600" eaLnBrk="0">
              <a:defRPr>
                <a:solidFill>
                  <a:schemeClr val="bg1"/>
                </a:solidFill>
                <a:latin typeface="Arial" charset="0"/>
              </a:defRPr>
            </a:lvl5pPr>
            <a:lvl6pPr marL="2514600" indent="-228600" defTabSz="457200" eaLnBrk="0" fontAlgn="base" hangingPunct="0">
              <a:lnSpc>
                <a:spcPct val="81000"/>
              </a:lnSpc>
              <a:spcBef>
                <a:spcPct val="0"/>
              </a:spcBef>
              <a:spcAft>
                <a:spcPct val="0"/>
              </a:spcAft>
              <a:buClr>
                <a:srgbClr val="000000"/>
              </a:buClr>
              <a:buSzPct val="45000"/>
              <a:buFont typeface="StarSymbol" charset="0"/>
              <a:defRPr>
                <a:solidFill>
                  <a:schemeClr val="bg1"/>
                </a:solidFill>
                <a:latin typeface="Arial" charset="0"/>
              </a:defRPr>
            </a:lvl6pPr>
            <a:lvl7pPr marL="2971800" indent="-228600" defTabSz="457200" eaLnBrk="0" fontAlgn="base" hangingPunct="0">
              <a:lnSpc>
                <a:spcPct val="81000"/>
              </a:lnSpc>
              <a:spcBef>
                <a:spcPct val="0"/>
              </a:spcBef>
              <a:spcAft>
                <a:spcPct val="0"/>
              </a:spcAft>
              <a:buClr>
                <a:srgbClr val="000000"/>
              </a:buClr>
              <a:buSzPct val="45000"/>
              <a:buFont typeface="StarSymbol" charset="0"/>
              <a:defRPr>
                <a:solidFill>
                  <a:schemeClr val="bg1"/>
                </a:solidFill>
                <a:latin typeface="Arial" charset="0"/>
              </a:defRPr>
            </a:lvl7pPr>
            <a:lvl8pPr marL="3429000" indent="-228600" defTabSz="457200" eaLnBrk="0" fontAlgn="base" hangingPunct="0">
              <a:lnSpc>
                <a:spcPct val="81000"/>
              </a:lnSpc>
              <a:spcBef>
                <a:spcPct val="0"/>
              </a:spcBef>
              <a:spcAft>
                <a:spcPct val="0"/>
              </a:spcAft>
              <a:buClr>
                <a:srgbClr val="000000"/>
              </a:buClr>
              <a:buSzPct val="45000"/>
              <a:buFont typeface="StarSymbol" charset="0"/>
              <a:defRPr>
                <a:solidFill>
                  <a:schemeClr val="bg1"/>
                </a:solidFill>
                <a:latin typeface="Arial" charset="0"/>
              </a:defRPr>
            </a:lvl8pPr>
            <a:lvl9pPr marL="3886200" indent="-228600" defTabSz="457200" eaLnBrk="0" fontAlgn="base" hangingPunct="0">
              <a:lnSpc>
                <a:spcPct val="81000"/>
              </a:lnSpc>
              <a:spcBef>
                <a:spcPct val="0"/>
              </a:spcBef>
              <a:spcAft>
                <a:spcPct val="0"/>
              </a:spcAft>
              <a:buClr>
                <a:srgbClr val="000000"/>
              </a:buClr>
              <a:buSzPct val="45000"/>
              <a:buFont typeface="StarSymbol" charset="0"/>
              <a:defRPr>
                <a:solidFill>
                  <a:schemeClr val="bg1"/>
                </a:solidFill>
                <a:latin typeface="Arial" charset="0"/>
              </a:defRPr>
            </a:lvl9pPr>
          </a:lstStyle>
          <a:p>
            <a:pPr eaLnBrk="1"/>
            <a:endParaRPr lang="en-PH"/>
          </a:p>
        </p:txBody>
      </p:sp>
      <p:sp>
        <p:nvSpPr>
          <p:cNvPr id="64515" name="Rectangle 2"/>
          <p:cNvSpPr>
            <a:spLocks noGrp="1" noChangeArrowheads="1"/>
          </p:cNvSpPr>
          <p:nvPr>
            <p:ph type="body"/>
          </p:nvPr>
        </p:nvSpPr>
        <p:spPr>
          <a:xfrm>
            <a:off x="1060451" y="4349090"/>
            <a:ext cx="4741863" cy="35135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ED5D18-43E5-4F03-8C7E-390DBEA813B8}" type="slidenum">
              <a:rPr lang="en-US" smtClean="0"/>
              <a:pPr eaLnBrk="1" hangingPunct="1"/>
              <a:t>56</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D83B11-1117-4A50-A209-968A2299F36A}" type="slidenum">
              <a:rPr lang="en-US" smtClean="0"/>
              <a:pPr eaLnBrk="1" hangingPunct="1"/>
              <a:t>57</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1210236" y="694171"/>
            <a:ext cx="4436129" cy="3427556"/>
          </a:xfrm>
          <a:prstGeom prst="rect">
            <a:avLst/>
          </a:prstGeom>
          <a:solidFill>
            <a:srgbClr val="FFFFFF"/>
          </a:solidFill>
          <a:ln w="9360">
            <a:solidFill>
              <a:srgbClr val="000000"/>
            </a:solidFill>
            <a:miter lim="800000"/>
            <a:headEnd/>
            <a:tailEnd/>
          </a:ln>
        </p:spPr>
        <p:txBody>
          <a:bodyPr wrap="none" lIns="82058" tIns="41029" rIns="82058" bIns="41029" anchor="ctr"/>
          <a:lstStyle/>
          <a:p>
            <a:endParaRPr lang="en-PH"/>
          </a:p>
        </p:txBody>
      </p:sp>
      <p:sp>
        <p:nvSpPr>
          <p:cNvPr id="105475" name="Rectangle 2"/>
          <p:cNvSpPr>
            <a:spLocks noGrp="1" noChangeArrowheads="1"/>
          </p:cNvSpPr>
          <p:nvPr>
            <p:ph type="body"/>
          </p:nvPr>
        </p:nvSpPr>
        <p:spPr>
          <a:xfrm>
            <a:off x="1060357" y="4349750"/>
            <a:ext cx="4737287" cy="3509818"/>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1210236" y="694171"/>
            <a:ext cx="4436129" cy="3427556"/>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a:defRPr>
                <a:solidFill>
                  <a:schemeClr val="bg1"/>
                </a:solidFill>
                <a:latin typeface="Arial" charset="0"/>
              </a:defRPr>
            </a:lvl1pPr>
            <a:lvl2pPr marL="742950" indent="-285750" eaLnBrk="0">
              <a:defRPr>
                <a:solidFill>
                  <a:schemeClr val="bg1"/>
                </a:solidFill>
                <a:latin typeface="Arial" charset="0"/>
              </a:defRPr>
            </a:lvl2pPr>
            <a:lvl3pPr marL="1143000" indent="-228600" eaLnBrk="0">
              <a:defRPr>
                <a:solidFill>
                  <a:schemeClr val="bg1"/>
                </a:solidFill>
                <a:latin typeface="Arial" charset="0"/>
              </a:defRPr>
            </a:lvl3pPr>
            <a:lvl4pPr marL="1600200" indent="-228600" eaLnBrk="0">
              <a:defRPr>
                <a:solidFill>
                  <a:schemeClr val="bg1"/>
                </a:solidFill>
                <a:latin typeface="Arial" charset="0"/>
              </a:defRPr>
            </a:lvl4pPr>
            <a:lvl5pPr marL="2057400" indent="-228600" eaLnBrk="0">
              <a:defRPr>
                <a:solidFill>
                  <a:schemeClr val="bg1"/>
                </a:solidFill>
                <a:latin typeface="Arial" charset="0"/>
              </a:defRPr>
            </a:lvl5pPr>
            <a:lvl6pPr marL="2514600" indent="-228600" defTabSz="457200" eaLnBrk="0" fontAlgn="base" hangingPunct="0">
              <a:lnSpc>
                <a:spcPct val="81000"/>
              </a:lnSpc>
              <a:spcBef>
                <a:spcPct val="0"/>
              </a:spcBef>
              <a:spcAft>
                <a:spcPct val="0"/>
              </a:spcAft>
              <a:buClr>
                <a:srgbClr val="000000"/>
              </a:buClr>
              <a:buSzPct val="45000"/>
              <a:buFont typeface="StarSymbol" charset="0"/>
              <a:defRPr>
                <a:solidFill>
                  <a:schemeClr val="bg1"/>
                </a:solidFill>
                <a:latin typeface="Arial" charset="0"/>
              </a:defRPr>
            </a:lvl6pPr>
            <a:lvl7pPr marL="2971800" indent="-228600" defTabSz="457200" eaLnBrk="0" fontAlgn="base" hangingPunct="0">
              <a:lnSpc>
                <a:spcPct val="81000"/>
              </a:lnSpc>
              <a:spcBef>
                <a:spcPct val="0"/>
              </a:spcBef>
              <a:spcAft>
                <a:spcPct val="0"/>
              </a:spcAft>
              <a:buClr>
                <a:srgbClr val="000000"/>
              </a:buClr>
              <a:buSzPct val="45000"/>
              <a:buFont typeface="StarSymbol" charset="0"/>
              <a:defRPr>
                <a:solidFill>
                  <a:schemeClr val="bg1"/>
                </a:solidFill>
                <a:latin typeface="Arial" charset="0"/>
              </a:defRPr>
            </a:lvl7pPr>
            <a:lvl8pPr marL="3429000" indent="-228600" defTabSz="457200" eaLnBrk="0" fontAlgn="base" hangingPunct="0">
              <a:lnSpc>
                <a:spcPct val="81000"/>
              </a:lnSpc>
              <a:spcBef>
                <a:spcPct val="0"/>
              </a:spcBef>
              <a:spcAft>
                <a:spcPct val="0"/>
              </a:spcAft>
              <a:buClr>
                <a:srgbClr val="000000"/>
              </a:buClr>
              <a:buSzPct val="45000"/>
              <a:buFont typeface="StarSymbol" charset="0"/>
              <a:defRPr>
                <a:solidFill>
                  <a:schemeClr val="bg1"/>
                </a:solidFill>
                <a:latin typeface="Arial" charset="0"/>
              </a:defRPr>
            </a:lvl8pPr>
            <a:lvl9pPr marL="3886200" indent="-228600" defTabSz="457200" eaLnBrk="0" fontAlgn="base" hangingPunct="0">
              <a:lnSpc>
                <a:spcPct val="81000"/>
              </a:lnSpc>
              <a:spcBef>
                <a:spcPct val="0"/>
              </a:spcBef>
              <a:spcAft>
                <a:spcPct val="0"/>
              </a:spcAft>
              <a:buClr>
                <a:srgbClr val="000000"/>
              </a:buClr>
              <a:buSzPct val="45000"/>
              <a:buFont typeface="StarSymbol" charset="0"/>
              <a:defRPr>
                <a:solidFill>
                  <a:schemeClr val="bg1"/>
                </a:solidFill>
                <a:latin typeface="Arial" charset="0"/>
              </a:defRPr>
            </a:lvl9pPr>
          </a:lstStyle>
          <a:p>
            <a:pPr eaLnBrk="1"/>
            <a:endParaRPr lang="en-PH"/>
          </a:p>
        </p:txBody>
      </p:sp>
      <p:sp>
        <p:nvSpPr>
          <p:cNvPr id="92163" name="Rectangle 2"/>
          <p:cNvSpPr>
            <a:spLocks noGrp="1" noChangeArrowheads="1"/>
          </p:cNvSpPr>
          <p:nvPr>
            <p:ph type="body"/>
          </p:nvPr>
        </p:nvSpPr>
        <p:spPr>
          <a:xfrm>
            <a:off x="1060357" y="4349750"/>
            <a:ext cx="4741489" cy="35127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D434CC0C-FF43-45E1-924F-A9AFE56C9CE8}" type="slidenum">
              <a:rPr lang="en-US" smtClean="0"/>
              <a:pPr eaLnBrk="1" hangingPunct="1"/>
              <a:t>33</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fld id="{8F709ACB-4D08-44C8-9C24-4F84F325F0BD}" type="slidenum">
              <a:rPr lang="en-US" sz="1200" i="0" smtClean="0"/>
              <a:pPr eaLnBrk="1" hangingPunct="1"/>
              <a:t>46</a:t>
            </a:fld>
            <a:endParaRPr lang="en-US" sz="1200" i="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know that learning requires some type of motivation. Why are you here in this workshop to learn about learning? I would guess that you “value” learning and desire to know everything there is to know about doing it better. OK, so you are motivated to be here to engage in the learning process – now what do you already know about learning that would optimize your experience today?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fld id="{2A06D6A4-C892-45DA-88B4-9C99E8092DBE}" type="slidenum">
              <a:rPr lang="en-US" sz="1200" i="0" smtClean="0"/>
              <a:pPr eaLnBrk="1" hangingPunct="1"/>
              <a:t>48</a:t>
            </a:fld>
            <a:endParaRPr lang="en-US" sz="1200" i="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use three ways to process knowledge. First we must define what strategies that we have available to us, then we must decide how to use those strategies—which may involve heuristics that we have learned and finally we must confirm when and why we should use those specific strategies. Let’s take a look at some examples which may help to bring a clearer picture of these components.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fld id="{82468307-B476-4473-89BA-63CC7933B870}" type="slidenum">
              <a:rPr lang="en-US" sz="1200" i="0" smtClean="0"/>
              <a:pPr eaLnBrk="1" hangingPunct="1"/>
              <a:t>51</a:t>
            </a:fld>
            <a:endParaRPr lang="en-US" sz="1200" i="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Ian McDonald simplifies the learning process in this way: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69A8F4-82B9-44A5-93C7-2FBA052FEB13}" type="slidenum">
              <a:rPr lang="en-US" smtClean="0"/>
              <a:pPr eaLnBrk="1" hangingPunct="1"/>
              <a:t>55</a:t>
            </a:fld>
            <a:endParaRPr lang="en-US" smtClean="0"/>
          </a:p>
        </p:txBody>
      </p:sp>
      <p:sp>
        <p:nvSpPr>
          <p:cNvPr id="10243" name="Text Box 2"/>
          <p:cNvSpPr txBox="1">
            <a:spLocks noChangeArrowheads="1"/>
          </p:cNvSpPr>
          <p:nvPr/>
        </p:nvSpPr>
        <p:spPr bwMode="auto">
          <a:xfrm>
            <a:off x="1190625" y="877888"/>
            <a:ext cx="4471988" cy="31623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PH"/>
          </a:p>
        </p:txBody>
      </p:sp>
      <p:sp>
        <p:nvSpPr>
          <p:cNvPr id="10244" name="Rectangle 3"/>
          <p:cNvSpPr>
            <a:spLocks noGrp="1" noChangeArrowheads="1"/>
          </p:cNvSpPr>
          <p:nvPr>
            <p:ph type="body"/>
          </p:nvPr>
        </p:nvSpPr>
        <p:spPr>
          <a:xfrm>
            <a:off x="1060450" y="4349750"/>
            <a:ext cx="4737100" cy="3509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234F51C-93D9-40A3-9D46-7825A2C09D11}" type="datetimeFigureOut">
              <a:rPr lang="en-US" smtClean="0"/>
              <a:t>4/19/2012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DD203B0-093D-4290-A34B-29126A180E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DD203B0-093D-4290-A34B-29126A180E8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DD203B0-093D-4290-A34B-29126A180E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DD203B0-093D-4290-A34B-29126A180E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203B0-093D-4290-A34B-29126A180E83}"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234F51C-93D9-40A3-9D46-7825A2C09D11}" type="datetimeFigureOut">
              <a:rPr lang="en-US" smtClean="0"/>
              <a:t>4/19/2012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DD203B0-093D-4290-A34B-29126A180E83}"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203B0-093D-4290-A34B-29126A180E8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DD203B0-093D-4290-A34B-29126A180E8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DD203B0-093D-4290-A34B-29126A180E8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234F51C-93D9-40A3-9D46-7825A2C09D11}" type="datetimeFigureOut">
              <a:rPr lang="en-US" smtClean="0"/>
              <a:t>4/19/2012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FDD203B0-093D-4290-A34B-29126A180E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1"/>
          <p:cNvSpPr>
            <a:spLocks noGrp="1" noChangeArrowheads="1"/>
          </p:cNvSpPr>
          <p:nvPr>
            <p:ph type="dt" sz="half" idx="10"/>
          </p:nvPr>
        </p:nvSpPr>
        <p:spPr>
          <a:ln/>
        </p:spPr>
        <p:txBody>
          <a:bodyPr/>
          <a:lstStyle>
            <a:lvl1pPr>
              <a:defRPr/>
            </a:lvl1pPr>
          </a:lstStyle>
          <a:p>
            <a:pPr>
              <a:defRPr/>
            </a:pPr>
            <a:endParaRPr lang="en-US"/>
          </a:p>
        </p:txBody>
      </p:sp>
      <p:sp>
        <p:nvSpPr>
          <p:cNvPr id="4" name="Rectangle 62"/>
          <p:cNvSpPr>
            <a:spLocks noGrp="1" noChangeArrowheads="1"/>
          </p:cNvSpPr>
          <p:nvPr>
            <p:ph type="ftr" sz="quarter" idx="11"/>
          </p:nvPr>
        </p:nvSpPr>
        <p:spPr>
          <a:ln/>
        </p:spPr>
        <p:txBody>
          <a:bodyPr/>
          <a:lstStyle>
            <a:lvl1pPr>
              <a:defRPr/>
            </a:lvl1pPr>
          </a:lstStyle>
          <a:p>
            <a:pPr>
              <a:defRPr/>
            </a:pPr>
            <a:endParaRPr lang="en-US"/>
          </a:p>
        </p:txBody>
      </p:sp>
      <p:sp>
        <p:nvSpPr>
          <p:cNvPr id="5" name="Rectangle 63"/>
          <p:cNvSpPr>
            <a:spLocks noGrp="1" noChangeArrowheads="1"/>
          </p:cNvSpPr>
          <p:nvPr>
            <p:ph type="sldNum" sz="quarter" idx="12"/>
          </p:nvPr>
        </p:nvSpPr>
        <p:spPr>
          <a:ln/>
        </p:spPr>
        <p:txBody>
          <a:bodyPr/>
          <a:lstStyle>
            <a:lvl1pPr>
              <a:defRPr/>
            </a:lvl1pPr>
          </a:lstStyle>
          <a:p>
            <a:pPr>
              <a:defRPr/>
            </a:pPr>
            <a:fld id="{BB3FBF9E-1668-4C45-A4A8-DE372300F06B}" type="slidenum">
              <a:rPr lang="en-US"/>
              <a:pPr>
                <a:defRPr/>
              </a:pPr>
              <a:t>‹#›</a:t>
            </a:fld>
            <a:endParaRPr lang="en-US"/>
          </a:p>
        </p:txBody>
      </p:sp>
    </p:spTree>
    <p:extLst>
      <p:ext uri="{BB962C8B-B14F-4D97-AF65-F5344CB8AC3E}">
        <p14:creationId xmlns:p14="http://schemas.microsoft.com/office/powerpoint/2010/main" val="433428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DD203B0-093D-4290-A34B-29126A180E8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203B0-093D-4290-A34B-29126A180E8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203B0-093D-4290-A34B-29126A180E8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1"/>
          <p:cNvSpPr>
            <a:spLocks noGrp="1" noChangeArrowheads="1"/>
          </p:cNvSpPr>
          <p:nvPr>
            <p:ph type="dt" sz="half" idx="10"/>
          </p:nvPr>
        </p:nvSpPr>
        <p:spPr>
          <a:ln/>
        </p:spPr>
        <p:txBody>
          <a:bodyPr/>
          <a:lstStyle>
            <a:lvl1pPr>
              <a:defRPr/>
            </a:lvl1pPr>
          </a:lstStyle>
          <a:p>
            <a:pPr>
              <a:defRPr/>
            </a:pPr>
            <a:endParaRPr lang="en-US"/>
          </a:p>
        </p:txBody>
      </p:sp>
      <p:sp>
        <p:nvSpPr>
          <p:cNvPr id="4" name="Rectangle 62"/>
          <p:cNvSpPr>
            <a:spLocks noGrp="1" noChangeArrowheads="1"/>
          </p:cNvSpPr>
          <p:nvPr>
            <p:ph type="ftr" sz="quarter" idx="11"/>
          </p:nvPr>
        </p:nvSpPr>
        <p:spPr>
          <a:ln/>
        </p:spPr>
        <p:txBody>
          <a:bodyPr/>
          <a:lstStyle>
            <a:lvl1pPr>
              <a:defRPr/>
            </a:lvl1pPr>
          </a:lstStyle>
          <a:p>
            <a:pPr>
              <a:defRPr/>
            </a:pPr>
            <a:endParaRPr lang="en-US"/>
          </a:p>
        </p:txBody>
      </p:sp>
      <p:sp>
        <p:nvSpPr>
          <p:cNvPr id="5" name="Rectangle 63"/>
          <p:cNvSpPr>
            <a:spLocks noGrp="1" noChangeArrowheads="1"/>
          </p:cNvSpPr>
          <p:nvPr>
            <p:ph type="sldNum" sz="quarter" idx="12"/>
          </p:nvPr>
        </p:nvSpPr>
        <p:spPr>
          <a:ln/>
        </p:spPr>
        <p:txBody>
          <a:bodyPr/>
          <a:lstStyle>
            <a:lvl1pPr>
              <a:defRPr/>
            </a:lvl1pPr>
          </a:lstStyle>
          <a:p>
            <a:pPr>
              <a:defRPr/>
            </a:pPr>
            <a:fld id="{BB3FBF9E-1668-4C45-A4A8-DE372300F06B}" type="slidenum">
              <a:rPr lang="en-US"/>
              <a:pPr>
                <a:defRPr/>
              </a:pPr>
              <a:t>‹#›</a:t>
            </a:fld>
            <a:endParaRPr lang="en-US"/>
          </a:p>
        </p:txBody>
      </p:sp>
    </p:spTree>
    <p:extLst>
      <p:ext uri="{BB962C8B-B14F-4D97-AF65-F5344CB8AC3E}">
        <p14:creationId xmlns:p14="http://schemas.microsoft.com/office/powerpoint/2010/main" val="43342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203B0-093D-4290-A34B-29126A180E83}"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PH"/>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35AB1E-167C-459B-A462-4043FF88297B}" type="slidenum">
              <a:rPr lang="en-US"/>
              <a:pPr>
                <a:defRPr/>
              </a:pPr>
              <a:t>‹#›</a:t>
            </a:fld>
            <a:endParaRPr lang="en-US"/>
          </a:p>
        </p:txBody>
      </p:sp>
    </p:spTree>
    <p:extLst>
      <p:ext uri="{BB962C8B-B14F-4D97-AF65-F5344CB8AC3E}">
        <p14:creationId xmlns:p14="http://schemas.microsoft.com/office/powerpoint/2010/main" val="28977985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203B0-093D-4290-A34B-29126A180E8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203B0-093D-4290-A34B-29126A180E83}"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4F51C-93D9-40A3-9D46-7825A2C09D11}"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03B0-093D-4290-A34B-29126A180E8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4F51C-93D9-40A3-9D46-7825A2C09D11}" type="datetimeFigureOut">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203B0-093D-4290-A34B-29126A180E8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34F51C-93D9-40A3-9D46-7825A2C09D11}" type="datetimeFigureOut">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4F51C-93D9-40A3-9D46-7825A2C09D11}" type="datetimeFigureOut">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203B0-093D-4290-A34B-29126A180E83}"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F51C-93D9-40A3-9D46-7825A2C09D11}"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03B0-093D-4290-A34B-29126A180E8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234F51C-93D9-40A3-9D46-7825A2C09D11}" type="datetimeFigureOut">
              <a:rPr lang="en-US" smtClean="0"/>
              <a:t>4/19/2012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DD203B0-093D-4290-A34B-29126A180E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234F51C-93D9-40A3-9D46-7825A2C09D11}" type="datetimeFigureOut">
              <a:rPr lang="en-US" smtClean="0"/>
              <a:t>4/19/2012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DD203B0-093D-4290-A34B-29126A180E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234F51C-93D9-40A3-9D46-7825A2C09D11}" type="datetimeFigureOut">
              <a:rPr lang="en-US" smtClean="0"/>
              <a:t>4/19/2012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DD203B0-093D-4290-A34B-29126A180E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234F51C-93D9-40A3-9D46-7825A2C09D11}" type="datetimeFigureOut">
              <a:rPr lang="en-US" smtClean="0"/>
              <a:t>4/19/2012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D203B0-093D-4290-A34B-29126A180E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234F51C-93D9-40A3-9D46-7825A2C09D11}" type="datetimeFigureOut">
              <a:rPr lang="en-US" smtClean="0"/>
              <a:t>4/19/2012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DD203B0-093D-4290-A34B-29126A180E8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234F51C-93D9-40A3-9D46-7825A2C09D11}" type="datetimeFigureOut">
              <a:rPr lang="en-US" smtClean="0"/>
              <a:t>4/19/2012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DD203B0-093D-4290-A34B-29126A180E83}"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96"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234F51C-93D9-40A3-9D46-7825A2C09D11}" type="datetimeFigureOut">
              <a:rPr lang="en-US" smtClean="0"/>
              <a:t>4/19/2012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DD203B0-093D-4290-A34B-29126A180E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234F51C-93D9-40A3-9D46-7825A2C09D11}" type="datetimeFigureOut">
              <a:rPr lang="en-US" smtClean="0"/>
              <a:t>4/19/2012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DD203B0-093D-4290-A34B-29126A180E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234F51C-93D9-40A3-9D46-7825A2C09D11}" type="datetimeFigureOut">
              <a:rPr lang="en-US" smtClean="0"/>
              <a:t>4/19/2012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DD203B0-093D-4290-A34B-29126A180E8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752600"/>
          </a:xfrm>
        </p:spPr>
        <p:txBody>
          <a:bodyPr/>
          <a:lstStyle/>
          <a:p>
            <a:r>
              <a:rPr lang="en-US" dirty="0" smtClean="0"/>
              <a:t>LOOKING BEYOND our EMOTIONS</a:t>
            </a:r>
            <a:endParaRPr lang="en-US" dirty="0"/>
          </a:p>
        </p:txBody>
      </p:sp>
      <p:sp>
        <p:nvSpPr>
          <p:cNvPr id="3" name="Subtitle 2"/>
          <p:cNvSpPr>
            <a:spLocks noGrp="1"/>
          </p:cNvSpPr>
          <p:nvPr>
            <p:ph type="subTitle" idx="1"/>
          </p:nvPr>
        </p:nvSpPr>
        <p:spPr>
          <a:xfrm>
            <a:off x="1371600" y="2286000"/>
            <a:ext cx="6400800" cy="3733800"/>
          </a:xfrm>
        </p:spPr>
        <p:txBody>
          <a:bodyPr>
            <a:normAutofit/>
          </a:bodyPr>
          <a:lstStyle/>
          <a:p>
            <a:endParaRPr lang="en-US" sz="3200" dirty="0" smtClean="0"/>
          </a:p>
          <a:p>
            <a:r>
              <a:rPr lang="en-US" sz="3200" i="1" dirty="0" smtClean="0"/>
              <a:t>“Reinventing library management in the 21</a:t>
            </a:r>
            <a:r>
              <a:rPr lang="en-US" sz="3200" i="1" baseline="30000" dirty="0" smtClean="0"/>
              <a:t>st</a:t>
            </a:r>
            <a:r>
              <a:rPr lang="en-US" sz="3200" i="1" dirty="0" smtClean="0"/>
              <a:t> century”</a:t>
            </a:r>
          </a:p>
          <a:p>
            <a:endParaRPr lang="en-US" sz="3200" dirty="0"/>
          </a:p>
          <a:p>
            <a:r>
              <a:rPr lang="en-US" sz="2800" i="1" dirty="0" smtClean="0"/>
              <a:t>April 20, 2012</a:t>
            </a:r>
          </a:p>
          <a:p>
            <a:r>
              <a:rPr lang="en-US" sz="2800" i="1" dirty="0" err="1" smtClean="0"/>
              <a:t>Legazpi</a:t>
            </a:r>
            <a:r>
              <a:rPr lang="en-US" sz="2800" i="1" dirty="0" smtClean="0"/>
              <a:t> City</a:t>
            </a:r>
          </a:p>
          <a:p>
            <a:endParaRPr lang="en-US" sz="3200" dirty="0" smtClean="0"/>
          </a:p>
          <a:p>
            <a:endParaRPr lang="en-US" sz="3200" dirty="0"/>
          </a:p>
        </p:txBody>
      </p:sp>
    </p:spTree>
    <p:extLst>
      <p:ext uri="{BB962C8B-B14F-4D97-AF65-F5344CB8AC3E}">
        <p14:creationId xmlns:p14="http://schemas.microsoft.com/office/powerpoint/2010/main" val="228532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371600"/>
          </a:xfrm>
        </p:spPr>
        <p:txBody>
          <a:bodyPr>
            <a:normAutofit/>
          </a:bodyPr>
          <a:lstStyle/>
          <a:p>
            <a:r>
              <a:rPr lang="en-GB" sz="4000" i="1" dirty="0">
                <a:solidFill>
                  <a:srgbClr val="000080"/>
                </a:solidFill>
              </a:rPr>
              <a:t>Intrapersonal </a:t>
            </a:r>
            <a:r>
              <a:rPr lang="en-GB" sz="4000" i="1" dirty="0" smtClean="0">
                <a:solidFill>
                  <a:srgbClr val="000080"/>
                </a:solidFill>
              </a:rPr>
              <a:t/>
            </a:r>
            <a:br>
              <a:rPr lang="en-GB" sz="4000" i="1" dirty="0" smtClean="0">
                <a:solidFill>
                  <a:srgbClr val="000080"/>
                </a:solidFill>
              </a:rPr>
            </a:br>
            <a:r>
              <a:rPr lang="en-GB" sz="4000" i="1" dirty="0" smtClean="0">
                <a:solidFill>
                  <a:srgbClr val="000080"/>
                </a:solidFill>
              </a:rPr>
              <a:t>Abilities</a:t>
            </a:r>
            <a:endParaRPr lang="en-US" i="1" dirty="0"/>
          </a:p>
        </p:txBody>
      </p:sp>
      <p:sp>
        <p:nvSpPr>
          <p:cNvPr id="3" name="Content Placeholder 2"/>
          <p:cNvSpPr>
            <a:spLocks noGrp="1"/>
          </p:cNvSpPr>
          <p:nvPr>
            <p:ph idx="1"/>
          </p:nvPr>
        </p:nvSpPr>
        <p:spPr/>
        <p:txBody>
          <a:bodyPr>
            <a:normAutofit lnSpcReduction="10000"/>
          </a:bodyPr>
          <a:lstStyle/>
          <a:p>
            <a:pPr marL="0" indent="0" algn="just">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sz="2800" dirty="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sz="2800" dirty="0" smtClean="0"/>
              <a:t>awareness </a:t>
            </a:r>
            <a:r>
              <a:rPr lang="en-GB" sz="2800" dirty="0"/>
              <a:t>of ourselves and an understanding of our </a:t>
            </a:r>
            <a:r>
              <a:rPr lang="en-GB" sz="2800" dirty="0" smtClean="0"/>
              <a:t>emotions,</a:t>
            </a:r>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sz="2800" dirty="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sz="2800" dirty="0" smtClean="0"/>
              <a:t> </a:t>
            </a:r>
            <a:r>
              <a:rPr lang="en-GB" sz="2800" dirty="0"/>
              <a:t>the ability to express out thoughts and feelings </a:t>
            </a:r>
            <a:r>
              <a:rPr lang="en-GB" sz="2800" dirty="0" smtClean="0"/>
              <a:t>non-destructively,</a:t>
            </a:r>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sz="2800" dirty="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sz="2800" dirty="0" smtClean="0"/>
              <a:t>the </a:t>
            </a:r>
            <a:r>
              <a:rPr lang="en-GB" sz="2800" dirty="0"/>
              <a:t>ability to be self-reliant and free of emotional dependency on others; and </a:t>
            </a:r>
            <a:endParaRPr lang="en-GB" sz="2800" dirty="0" smtClean="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sz="2800" dirty="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sz="2800" dirty="0" smtClean="0"/>
              <a:t>the </a:t>
            </a:r>
            <a:r>
              <a:rPr lang="en-GB" sz="2800" dirty="0"/>
              <a:t>ability and drive to set and achieve our goals.</a:t>
            </a:r>
          </a:p>
          <a:p>
            <a:pPr marL="0" indent="0">
              <a:buNone/>
            </a:pP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
            <a:ext cx="3048000" cy="1676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61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0080"/>
                </a:solidFill>
              </a:rPr>
              <a:t/>
            </a:r>
            <a:br>
              <a:rPr lang="en-GB" dirty="0" smtClean="0">
                <a:solidFill>
                  <a:srgbClr val="000080"/>
                </a:solidFill>
              </a:rPr>
            </a:br>
            <a:r>
              <a:rPr lang="en-GB" dirty="0">
                <a:solidFill>
                  <a:srgbClr val="000080"/>
                </a:solidFill>
              </a:rPr>
              <a:t/>
            </a:r>
            <a:br>
              <a:rPr lang="en-GB" dirty="0">
                <a:solidFill>
                  <a:srgbClr val="000080"/>
                </a:solidFill>
              </a:rPr>
            </a:br>
            <a:r>
              <a:rPr lang="en-GB" i="1" dirty="0" smtClean="0">
                <a:solidFill>
                  <a:srgbClr val="000080"/>
                </a:solidFill>
              </a:rPr>
              <a:t>Interpersonal abilities</a:t>
            </a:r>
            <a:endParaRPr lang="en-US" i="1" dirty="0"/>
          </a:p>
        </p:txBody>
      </p:sp>
      <p:sp>
        <p:nvSpPr>
          <p:cNvPr id="3" name="Content Placeholder 2"/>
          <p:cNvSpPr>
            <a:spLocks noGrp="1"/>
          </p:cNvSpPr>
          <p:nvPr>
            <p:ph idx="1"/>
          </p:nvPr>
        </p:nvSpPr>
        <p:spPr/>
        <p:txBody>
          <a:bodyPr/>
          <a:lstStyle/>
          <a:p>
            <a:pPr marL="0" indent="0" algn="ctr">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smtClean="0"/>
          </a:p>
          <a:p>
            <a:pPr algn="ct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an </a:t>
            </a:r>
            <a:r>
              <a:rPr lang="en-GB" dirty="0"/>
              <a:t>awareness of others' emotions, feelings, and needs, and the ability to establish and maintain cooperative, constructive, and mutually satisfying relationships.</a:t>
            </a:r>
          </a:p>
          <a:p>
            <a:pPr marL="0" indent="0">
              <a:buNone/>
            </a:pPr>
            <a:endParaRPr lang="en-US" dirty="0"/>
          </a:p>
        </p:txBody>
      </p:sp>
      <p:pic>
        <p:nvPicPr>
          <p:cNvPr id="21506" name="Picture 2" descr="F:\inter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1"/>
            <a:ext cx="4800600" cy="281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6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solidFill>
                  <a:srgbClr val="000080"/>
                </a:solidFill>
              </a:rPr>
              <a:t>Stress Management </a:t>
            </a:r>
            <a:endParaRPr lang="en-US" i="1" dirty="0"/>
          </a:p>
        </p:txBody>
      </p:sp>
      <p:sp>
        <p:nvSpPr>
          <p:cNvPr id="3" name="Content Placeholder 2"/>
          <p:cNvSpPr>
            <a:spLocks noGrp="1"/>
          </p:cNvSpPr>
          <p:nvPr>
            <p:ph idx="4294967295"/>
          </p:nvPr>
        </p:nvSpPr>
        <p:spPr>
          <a:xfrm>
            <a:off x="0" y="1609725"/>
            <a:ext cx="8458200" cy="4846638"/>
          </a:xfrm>
        </p:spPr>
        <p:txBody>
          <a:bodyPr/>
          <a:lstStyle/>
          <a:p>
            <a:pPr marL="0" indent="0" algn="just">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a:solidFill>
                <a:srgbClr val="000080"/>
              </a:solidFill>
            </a:endParaRPr>
          </a:p>
          <a:p>
            <a:pPr algn="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sz="2800" dirty="0" smtClean="0"/>
              <a:t>refers </a:t>
            </a:r>
            <a:r>
              <a:rPr lang="en-GB" sz="2800" dirty="0"/>
              <a:t>to the ability to </a:t>
            </a:r>
            <a:endParaRPr lang="en-GB" sz="2800" dirty="0" smtClean="0"/>
          </a:p>
          <a:p>
            <a:pPr marL="0" indent="0" algn="r">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sz="2800" dirty="0" smtClean="0"/>
              <a:t>manage </a:t>
            </a:r>
            <a:r>
              <a:rPr lang="en-GB" sz="2800" dirty="0"/>
              <a:t>and control </a:t>
            </a:r>
            <a:endParaRPr lang="en-GB" sz="2800" dirty="0" smtClean="0"/>
          </a:p>
          <a:p>
            <a:pPr marL="0" indent="0" algn="r">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sz="2800" dirty="0" smtClean="0"/>
              <a:t>emotions </a:t>
            </a:r>
            <a:r>
              <a:rPr lang="en-GB" sz="2800" dirty="0"/>
              <a:t>so they work </a:t>
            </a:r>
            <a:endParaRPr lang="en-GB" sz="2800" dirty="0" smtClean="0"/>
          </a:p>
          <a:p>
            <a:pPr marL="0" indent="0" algn="r">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sz="2800" dirty="0" smtClean="0"/>
              <a:t>for </a:t>
            </a:r>
            <a:r>
              <a:rPr lang="en-GB" sz="2800" dirty="0"/>
              <a:t>us not against us</a:t>
            </a:r>
            <a:r>
              <a:rPr lang="en-GB" dirty="0"/>
              <a:t>.</a:t>
            </a:r>
          </a:p>
          <a:p>
            <a:pPr marL="0" indent="0">
              <a:buNone/>
            </a:pPr>
            <a:endParaRPr lang="en-US" dirty="0"/>
          </a:p>
        </p:txBody>
      </p:sp>
      <p:pic>
        <p:nvPicPr>
          <p:cNvPr id="20482" name="Picture 2" descr="F:\stress individu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981200"/>
            <a:ext cx="2666999" cy="2247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483" name="Picture 3" descr="F:\stress indivd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229100"/>
            <a:ext cx="4572000" cy="2476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2747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000080"/>
                </a:solidFill>
              </a:rPr>
              <a:t>Adaptability</a:t>
            </a:r>
            <a:endParaRPr lang="en-US" i="1" dirty="0"/>
          </a:p>
        </p:txBody>
      </p:sp>
      <p:sp>
        <p:nvSpPr>
          <p:cNvPr id="3" name="Content Placeholder 2"/>
          <p:cNvSpPr>
            <a:spLocks noGrp="1"/>
          </p:cNvSpPr>
          <p:nvPr>
            <p:ph idx="1"/>
          </p:nvPr>
        </p:nvSpPr>
        <p:spPr>
          <a:xfrm>
            <a:off x="457200" y="990600"/>
            <a:ext cx="6934200" cy="5465136"/>
          </a:xfrm>
        </p:spPr>
        <p:txBody>
          <a:bodyPr/>
          <a:lstStyle/>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a:p>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smtClean="0"/>
          </a:p>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a:p>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pertains </a:t>
            </a:r>
            <a:r>
              <a:rPr lang="en-GB" dirty="0"/>
              <a:t>to skills involved in change management. </a:t>
            </a:r>
            <a:endParaRPr lang="en-GB" dirty="0" smtClean="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Managing </a:t>
            </a:r>
            <a:r>
              <a:rPr lang="en-GB" dirty="0"/>
              <a:t>change involves realistically and flexibly coping with the immediate situation and effectively solving problems as they arise. </a:t>
            </a:r>
          </a:p>
          <a:p>
            <a:pPr marL="0" indent="0">
              <a:buNone/>
            </a:pPr>
            <a:endParaRPr lang="en-US" dirty="0"/>
          </a:p>
        </p:txBody>
      </p:sp>
      <p:pic>
        <p:nvPicPr>
          <p:cNvPr id="19458" name="Picture 2" descr="F:\group interac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1"/>
            <a:ext cx="3200400"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84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solidFill>
                  <a:srgbClr val="000080"/>
                </a:solidFill>
              </a:rPr>
              <a:t>General Mood</a:t>
            </a:r>
            <a:r>
              <a:rPr lang="en-GB" i="1" dirty="0"/>
              <a:t> </a:t>
            </a:r>
            <a:endParaRPr lang="en-US" i="1" dirty="0"/>
          </a:p>
        </p:txBody>
      </p:sp>
      <p:sp>
        <p:nvSpPr>
          <p:cNvPr id="3" name="Content Placeholder 2"/>
          <p:cNvSpPr>
            <a:spLocks noGrp="1"/>
          </p:cNvSpPr>
          <p:nvPr>
            <p:ph idx="1"/>
          </p:nvPr>
        </p:nvSpPr>
        <p:spPr/>
        <p:txBody>
          <a:bodyPr/>
          <a:lstStyle/>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smtClean="0"/>
          </a:p>
          <a:p>
            <a:pPr>
              <a:lnSpc>
                <a:spcPct val="88000"/>
              </a:lnSpc>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an </a:t>
            </a:r>
            <a:r>
              <a:rPr lang="en-GB" dirty="0"/>
              <a:t>optimistic and positive </a:t>
            </a:r>
            <a:endParaRPr lang="en-GB" dirty="0" smtClean="0"/>
          </a:p>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outlook </a:t>
            </a:r>
            <a:r>
              <a:rPr lang="en-GB" dirty="0"/>
              <a:t>combined with </a:t>
            </a:r>
            <a:endParaRPr lang="en-GB" dirty="0" smtClean="0"/>
          </a:p>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a </a:t>
            </a:r>
            <a:r>
              <a:rPr lang="en-GB" dirty="0"/>
              <a:t>feeling of happiness </a:t>
            </a:r>
            <a:endParaRPr lang="en-GB" dirty="0" smtClean="0"/>
          </a:p>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or </a:t>
            </a:r>
            <a:r>
              <a:rPr lang="en-GB" dirty="0"/>
              <a:t>contentment with </a:t>
            </a:r>
            <a:endParaRPr lang="en-GB" dirty="0" smtClean="0"/>
          </a:p>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self</a:t>
            </a:r>
            <a:r>
              <a:rPr lang="en-GB" dirty="0"/>
              <a:t>, others and </a:t>
            </a:r>
            <a:endParaRPr lang="en-GB" dirty="0" smtClean="0"/>
          </a:p>
          <a:p>
            <a:pPr marL="0" indent="0">
              <a:lnSpc>
                <a:spcPct val="88000"/>
              </a:lnSpc>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smtClean="0"/>
              <a:t>life </a:t>
            </a:r>
            <a:r>
              <a:rPr lang="en-GB" dirty="0"/>
              <a:t>in general.</a:t>
            </a:r>
          </a:p>
          <a:p>
            <a:pPr marL="0" indent="0">
              <a:buNone/>
            </a:pPr>
            <a:endParaRPr lang="en-US" dirty="0"/>
          </a:p>
        </p:txBody>
      </p:sp>
      <p:pic>
        <p:nvPicPr>
          <p:cNvPr id="18434" name="Picture 2" descr="F:\general m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3200400" cy="325835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Strategies</a:t>
            </a:r>
            <a:endParaRPr lang="en-US" i="1" dirty="0"/>
          </a:p>
        </p:txBody>
      </p:sp>
      <p:sp>
        <p:nvSpPr>
          <p:cNvPr id="3" name="Content Placeholder 2"/>
          <p:cNvSpPr>
            <a:spLocks noGrp="1"/>
          </p:cNvSpPr>
          <p:nvPr>
            <p:ph idx="1"/>
          </p:nvPr>
        </p:nvSpPr>
        <p:spPr>
          <a:xfrm>
            <a:off x="304800" y="1600200"/>
            <a:ext cx="7239000" cy="4846320"/>
          </a:xfrm>
        </p:spPr>
        <p:txBody>
          <a:bodyPr/>
          <a:lstStyle/>
          <a:p>
            <a:pPr marL="0" indent="0">
              <a:buNone/>
            </a:pPr>
            <a:r>
              <a:rPr lang="en-US" dirty="0" smtClean="0"/>
              <a:t>Self-Understanding</a:t>
            </a:r>
          </a:p>
          <a:p>
            <a:pPr marL="0" indent="0">
              <a:buNone/>
            </a:pPr>
            <a:endParaRPr lang="en-US" dirty="0"/>
          </a:p>
          <a:p>
            <a:pPr marL="0" indent="0">
              <a:buNone/>
            </a:pPr>
            <a:r>
              <a:rPr lang="en-US" dirty="0" smtClean="0"/>
              <a:t>Having an accurate and positive view of ourselves</a:t>
            </a:r>
          </a:p>
          <a:p>
            <a:pPr marL="0" indent="0">
              <a:buNone/>
            </a:pPr>
            <a:endParaRPr lang="en-US" dirty="0"/>
          </a:p>
          <a:p>
            <a:pPr marL="0" indent="0">
              <a:buNone/>
            </a:pPr>
            <a:r>
              <a:rPr lang="en-US" dirty="0" smtClean="0"/>
              <a:t>Having a sense of optimism about the world and ourselves</a:t>
            </a:r>
          </a:p>
          <a:p>
            <a:pPr marL="0" indent="0">
              <a:buNone/>
            </a:pPr>
            <a:endParaRPr lang="en-US" dirty="0"/>
          </a:p>
          <a:p>
            <a:pPr marL="0" indent="0">
              <a:buNone/>
            </a:pPr>
            <a:r>
              <a:rPr lang="en-US" dirty="0" smtClean="0"/>
              <a:t>Having a coherent and continuous life story.</a:t>
            </a:r>
            <a:endParaRPr lang="en-US" dirty="0"/>
          </a:p>
        </p:txBody>
      </p:sp>
      <p:pic>
        <p:nvPicPr>
          <p:cNvPr id="17410" name="Picture 2" descr="F:\strateg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1"/>
            <a:ext cx="3733801" cy="2133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07762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spcBef>
                <a:spcPct val="0"/>
              </a:spcBef>
            </a:pPr>
            <a:r>
              <a:rPr lang="en-GB" sz="4000" b="1" i="1" dirty="0" smtClean="0">
                <a:solidFill>
                  <a:srgbClr val="000000"/>
                </a:solidFill>
              </a:rPr>
              <a:t>Understanding the causes of our emotions includes:</a:t>
            </a:r>
            <a:endParaRPr lang="en-US" dirty="0"/>
          </a:p>
        </p:txBody>
      </p:sp>
      <p:sp>
        <p:nvSpPr>
          <p:cNvPr id="3" name="Content Placeholder 2"/>
          <p:cNvSpPr>
            <a:spLocks noGrp="1"/>
          </p:cNvSpPr>
          <p:nvPr>
            <p:ph idx="1"/>
          </p:nvPr>
        </p:nvSpPr>
        <p:spPr/>
        <p:txBody>
          <a:bodyPr>
            <a:normAutofit/>
          </a:bodyPr>
          <a:lstStyle/>
          <a:p>
            <a:pPr marL="784225" lvl="1" indent="-427038">
              <a:lnSpc>
                <a:spcPct val="85000"/>
              </a:lnSpc>
              <a:spcAft>
                <a:spcPts val="1425"/>
              </a:spcAft>
              <a:buClr>
                <a:srgbClr val="000000"/>
              </a:buClr>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b="1" i="1" dirty="0" smtClean="0">
              <a:solidFill>
                <a:srgbClr val="000000"/>
              </a:solidFill>
            </a:endParaRPr>
          </a:p>
          <a:p>
            <a:pPr marL="784225" lvl="1" indent="-427038">
              <a:lnSpc>
                <a:spcPct val="85000"/>
              </a:lnSpc>
              <a:spcAft>
                <a:spcPts val="1425"/>
              </a:spcAft>
              <a:buClr>
                <a:srgbClr val="000000"/>
              </a:buClr>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b="1" i="1" dirty="0" smtClean="0">
                <a:solidFill>
                  <a:srgbClr val="000000"/>
                </a:solidFill>
              </a:rPr>
              <a:t>Being </a:t>
            </a:r>
            <a:r>
              <a:rPr lang="en-GB" b="1" i="1" dirty="0">
                <a:solidFill>
                  <a:srgbClr val="000000"/>
                </a:solidFill>
              </a:rPr>
              <a:t>aware of the previous events, circumstances, thoughts and past experiences that may have triggered an emotion.</a:t>
            </a:r>
          </a:p>
          <a:p>
            <a:pPr marL="784225" lvl="1" indent="-427038">
              <a:lnSpc>
                <a:spcPct val="85000"/>
              </a:lnSpc>
              <a:spcAft>
                <a:spcPts val="1425"/>
              </a:spcAft>
              <a:buClr>
                <a:srgbClr val="000000"/>
              </a:buClr>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b="1" i="1" dirty="0">
                <a:solidFill>
                  <a:srgbClr val="000000"/>
                </a:solidFill>
              </a:rPr>
              <a:t>Being aware of what it is all about the current context that may have triggered an emotion.</a:t>
            </a:r>
          </a:p>
          <a:p>
            <a:pPr marL="784225" lvl="1" indent="-427038">
              <a:lnSpc>
                <a:spcPct val="85000"/>
              </a:lnSpc>
              <a:spcAft>
                <a:spcPts val="1425"/>
              </a:spcAft>
              <a:buClr>
                <a:srgbClr val="000000"/>
              </a:buClr>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b="1" i="1" dirty="0">
                <a:solidFill>
                  <a:srgbClr val="000000"/>
                </a:solidFill>
              </a:rPr>
              <a:t>Being aware of the extent to which our emotions are triggered by factors 'out there' or 'in here'</a:t>
            </a:r>
          </a:p>
          <a:p>
            <a:pPr marL="0" indent="0">
              <a:buNone/>
            </a:pPr>
            <a:endParaRPr lang="en-US" dirty="0"/>
          </a:p>
        </p:txBody>
      </p:sp>
    </p:spTree>
    <p:extLst>
      <p:ext uri="{BB962C8B-B14F-4D97-AF65-F5344CB8AC3E}">
        <p14:creationId xmlns:p14="http://schemas.microsoft.com/office/powerpoint/2010/main" val="162238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981200"/>
          </a:xfrm>
        </p:spPr>
        <p:txBody>
          <a:bodyPr>
            <a:normAutofit/>
          </a:bodyPr>
          <a:lstStyle/>
          <a:p>
            <a:r>
              <a:rPr lang="en-GB" sz="4000" dirty="0"/>
              <a:t>Understanding Social Situations and Making Relationships</a:t>
            </a:r>
            <a:r>
              <a:rPr lang="en-GB" sz="4000" dirty="0" smtClean="0"/>
              <a:t>:</a:t>
            </a:r>
            <a:endParaRPr lang="en-US" dirty="0"/>
          </a:p>
        </p:txBody>
      </p:sp>
      <p:sp>
        <p:nvSpPr>
          <p:cNvPr id="3" name="Content Placeholder 2"/>
          <p:cNvSpPr>
            <a:spLocks noGrp="1"/>
          </p:cNvSpPr>
          <p:nvPr>
            <p:ph idx="1"/>
          </p:nvPr>
        </p:nvSpPr>
        <p:spPr>
          <a:xfrm>
            <a:off x="457200" y="2590800"/>
            <a:ext cx="7239000" cy="3864936"/>
          </a:xfrm>
        </p:spPr>
        <p:txBody>
          <a:bodyPr>
            <a:normAutofit fontScale="92500" lnSpcReduction="10000"/>
          </a:bodyPr>
          <a:lstStyle/>
          <a:p>
            <a:pPr marL="357187" indent="0">
              <a:lnSpc>
                <a:spcPct val="85000"/>
              </a:lnSpc>
              <a:spcAft>
                <a:spcPts val="1425"/>
              </a:spcAft>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defRPr/>
            </a:pPr>
            <a:endParaRPr lang="en-GB" dirty="0"/>
          </a:p>
          <a:p>
            <a:pPr marL="784225" indent="-427038">
              <a:lnSpc>
                <a:spcPct val="85000"/>
              </a:lnSpc>
              <a:spcAft>
                <a:spcPts val="1425"/>
              </a:spcAft>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defRPr/>
            </a:pPr>
            <a:r>
              <a:rPr lang="en-GB" dirty="0" smtClean="0"/>
              <a:t>Forming </a:t>
            </a:r>
            <a:r>
              <a:rPr lang="en-GB" dirty="0"/>
              <a:t>attachments to other people</a:t>
            </a:r>
          </a:p>
          <a:p>
            <a:pPr marL="784225" indent="-427038">
              <a:lnSpc>
                <a:spcPct val="85000"/>
              </a:lnSpc>
              <a:spcAft>
                <a:spcPts val="1425"/>
              </a:spcAft>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defRPr/>
            </a:pPr>
            <a:r>
              <a:rPr lang="en-GB" dirty="0"/>
              <a:t>Experiencing empathy for others.</a:t>
            </a:r>
          </a:p>
          <a:p>
            <a:pPr marL="784225" indent="-427038">
              <a:lnSpc>
                <a:spcPct val="85000"/>
              </a:lnSpc>
              <a:spcAft>
                <a:spcPts val="1425"/>
              </a:spcAft>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defRPr/>
            </a:pPr>
            <a:r>
              <a:rPr lang="en-GB" dirty="0"/>
              <a:t>Communicating and responding effectively to others.</a:t>
            </a:r>
          </a:p>
          <a:p>
            <a:pPr marL="784225" indent="-427038">
              <a:lnSpc>
                <a:spcPct val="85000"/>
              </a:lnSpc>
              <a:spcAft>
                <a:spcPts val="1425"/>
              </a:spcAft>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defRPr/>
            </a:pPr>
            <a:r>
              <a:rPr lang="en-GB" dirty="0"/>
              <a:t>Managing our relationships effectively.</a:t>
            </a:r>
          </a:p>
          <a:p>
            <a:pPr marL="784225" indent="-427038">
              <a:lnSpc>
                <a:spcPct val="85000"/>
              </a:lnSpc>
              <a:spcAft>
                <a:spcPts val="1425"/>
              </a:spcAft>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defRPr/>
            </a:pPr>
            <a:r>
              <a:rPr lang="en-GB" dirty="0"/>
              <a:t>Being autonomous: independent and self-reliant.</a:t>
            </a:r>
          </a:p>
          <a:p>
            <a:pPr marL="0" indent="0">
              <a:buNone/>
            </a:pPr>
            <a:endParaRPr lang="en-US" dirty="0"/>
          </a:p>
        </p:txBody>
      </p:sp>
    </p:spTree>
    <p:extLst>
      <p:ext uri="{BB962C8B-B14F-4D97-AF65-F5344CB8AC3E}">
        <p14:creationId xmlns:p14="http://schemas.microsoft.com/office/powerpoint/2010/main" val="122535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lstStyle/>
          <a:p>
            <a:pPr marL="784225" indent="-427038">
              <a:lnSpc>
                <a:spcPct val="85000"/>
              </a:lnSpc>
              <a:spcAft>
                <a:spcPts val="1425"/>
              </a:spcAft>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a:t>Experiencing, recognizing and accepting the full range of emotions we experience, as they happen to us</a:t>
            </a:r>
            <a:r>
              <a:rPr lang="en-GB" dirty="0" smtClean="0"/>
              <a:t>.</a:t>
            </a:r>
          </a:p>
          <a:p>
            <a:pPr marL="357187" indent="0">
              <a:lnSpc>
                <a:spcPct val="85000"/>
              </a:lnSpc>
              <a:spcAft>
                <a:spcPts val="1425"/>
              </a:spcAft>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a:p>
          <a:p>
            <a:pPr marL="784225" indent="-427038">
              <a:lnSpc>
                <a:spcPct val="85000"/>
              </a:lnSpc>
              <a:spcAft>
                <a:spcPts val="1425"/>
              </a:spcAft>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a:t>Being aware of the effects of different emotions on our body, on our mood, on our behaviour, and how others around us start to act in response</a:t>
            </a:r>
            <a:r>
              <a:rPr lang="en-GB" dirty="0" smtClean="0"/>
              <a:t>.</a:t>
            </a:r>
          </a:p>
          <a:p>
            <a:pPr marL="357187" indent="0">
              <a:lnSpc>
                <a:spcPct val="85000"/>
              </a:lnSpc>
              <a:spcAft>
                <a:spcPts val="1425"/>
              </a:spcAft>
              <a:buNone/>
              <a:tabLst>
                <a:tab pos="723900" algn="l"/>
                <a:tab pos="1447800" algn="l"/>
                <a:tab pos="2171700" algn="l"/>
                <a:tab pos="2895600" algn="l"/>
                <a:tab pos="3619500" algn="l"/>
                <a:tab pos="4343400" algn="l"/>
                <a:tab pos="5065713" algn="l"/>
                <a:tab pos="5791200" algn="l"/>
                <a:tab pos="6515100" algn="l"/>
                <a:tab pos="7235825" algn="l"/>
                <a:tab pos="7959725" algn="l"/>
              </a:tabLst>
              <a:defRPr/>
            </a:pPr>
            <a:endParaRPr lang="en-GB" dirty="0"/>
          </a:p>
          <a:p>
            <a:pPr marL="784225" indent="-427038">
              <a:lnSpc>
                <a:spcPct val="85000"/>
              </a:lnSpc>
              <a:spcAft>
                <a:spcPts val="1425"/>
              </a:spcAft>
              <a:buFont typeface="StarSymbol" charset="0"/>
              <a:buChar char="●"/>
              <a:tabLst>
                <a:tab pos="723900" algn="l"/>
                <a:tab pos="1447800" algn="l"/>
                <a:tab pos="2171700" algn="l"/>
                <a:tab pos="2895600" algn="l"/>
                <a:tab pos="3619500" algn="l"/>
                <a:tab pos="4343400" algn="l"/>
                <a:tab pos="5065713" algn="l"/>
                <a:tab pos="5791200" algn="l"/>
                <a:tab pos="6515100" algn="l"/>
                <a:tab pos="7235825" algn="l"/>
                <a:tab pos="7959725" algn="l"/>
              </a:tabLst>
              <a:defRPr/>
            </a:pPr>
            <a:r>
              <a:rPr lang="en-GB" dirty="0"/>
              <a:t>Talking openly and accurately about our emotions,  including naming the full range of emotions.</a:t>
            </a:r>
          </a:p>
          <a:p>
            <a:pPr marL="0" indent="0">
              <a:buNone/>
            </a:pPr>
            <a:endParaRPr lang="en-US" dirty="0"/>
          </a:p>
        </p:txBody>
      </p:sp>
    </p:spTree>
    <p:extLst>
      <p:ext uri="{BB962C8B-B14F-4D97-AF65-F5344CB8AC3E}">
        <p14:creationId xmlns:p14="http://schemas.microsoft.com/office/powerpoint/2010/main" val="5879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52400" y="392735"/>
            <a:ext cx="8531520" cy="392736"/>
          </a:xfrm>
        </p:spPr>
        <p:txBody>
          <a:bodyPr wrap="square">
            <a:spAutoFit/>
          </a:bodyPr>
          <a:lstStyle/>
          <a:p>
            <a:pPr>
              <a:lnSpc>
                <a:spcPct val="88000"/>
              </a:lnSpc>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r>
              <a:rPr lang="en-GB" sz="2900" b="0" dirty="0">
                <a:solidFill>
                  <a:srgbClr val="000080"/>
                </a:solidFill>
              </a:rPr>
              <a:t>Possible Differences Between Women and Men</a:t>
            </a:r>
          </a:p>
        </p:txBody>
      </p:sp>
      <p:sp>
        <p:nvSpPr>
          <p:cNvPr id="20482" name="Rectangle 2"/>
          <p:cNvSpPr>
            <a:spLocks noGrp="1" noChangeArrowheads="1"/>
          </p:cNvSpPr>
          <p:nvPr>
            <p:ph type="body" idx="1"/>
          </p:nvPr>
        </p:nvSpPr>
        <p:spPr>
          <a:xfrm>
            <a:off x="228600" y="1604329"/>
            <a:ext cx="4038600" cy="5170143"/>
          </a:xfrm>
        </p:spPr>
        <p:txBody>
          <a:bodyPr wrap="square" lIns="82945" tIns="41473" rIns="82945" bIns="41473">
            <a:spAutoFit/>
          </a:bodyPr>
          <a:lstStyle/>
          <a:p>
            <a:pPr marL="450727" indent="-387366">
              <a:lnSpc>
                <a:spcPct val="88000"/>
              </a:lnSpc>
              <a:spcAft>
                <a:spcPts val="1293"/>
              </a:spcAft>
              <a:buClr>
                <a:srgbClr val="000080"/>
              </a:buClr>
              <a:buSzPct val="75000"/>
              <a:buNone/>
              <a:tabLst>
                <a:tab pos="656650" algn="l"/>
                <a:tab pos="1313299" algn="l"/>
                <a:tab pos="1969949" algn="l"/>
                <a:tab pos="2626599" algn="l"/>
                <a:tab pos="3283248" algn="l"/>
                <a:tab pos="3939898" algn="l"/>
              </a:tabLst>
            </a:pPr>
            <a:r>
              <a:rPr lang="en-GB" sz="2400" dirty="0">
                <a:solidFill>
                  <a:srgbClr val="000000"/>
                </a:solidFill>
              </a:rPr>
              <a:t>Limitations and Vulnerabilities:</a:t>
            </a:r>
          </a:p>
          <a:p>
            <a:pPr marL="450727" indent="-387366">
              <a:lnSpc>
                <a:spcPct val="85000"/>
              </a:lnSpc>
              <a:spcAft>
                <a:spcPts val="1293"/>
              </a:spcAft>
              <a:buClr>
                <a:srgbClr val="000080"/>
              </a:buClr>
              <a:buSzPct val="75000"/>
              <a:buNone/>
              <a:tabLst>
                <a:tab pos="656650" algn="l"/>
                <a:tab pos="1313299" algn="l"/>
                <a:tab pos="1969949" algn="l"/>
                <a:tab pos="2626599" algn="l"/>
                <a:tab pos="3283248" algn="l"/>
                <a:tab pos="3939898" algn="l"/>
              </a:tabLst>
            </a:pPr>
            <a:endParaRPr lang="en-GB" sz="2000" dirty="0">
              <a:solidFill>
                <a:srgbClr val="000000"/>
              </a:solidFill>
            </a:endParaRPr>
          </a:p>
          <a:p>
            <a:pPr marL="450727" indent="-387366">
              <a:lnSpc>
                <a:spcPct val="85000"/>
              </a:lnSpc>
              <a:spcAft>
                <a:spcPts val="1293"/>
              </a:spcAft>
              <a:buClr>
                <a:srgbClr val="000080"/>
              </a:buClr>
              <a:buSzPct val="75000"/>
              <a:buFont typeface="StarSymbol" charset="0"/>
              <a:buChar char=""/>
              <a:tabLst>
                <a:tab pos="656650" algn="l"/>
                <a:tab pos="1313299" algn="l"/>
                <a:tab pos="1969949" algn="l"/>
                <a:tab pos="2626599" algn="l"/>
                <a:tab pos="3283248" algn="l"/>
                <a:tab pos="3939898" algn="l"/>
              </a:tabLst>
            </a:pPr>
            <a:r>
              <a:rPr lang="en-GB" sz="2000" dirty="0">
                <a:solidFill>
                  <a:srgbClr val="000000"/>
                </a:solidFill>
              </a:rPr>
              <a:t>Lower self-esteem and less confidence</a:t>
            </a:r>
          </a:p>
          <a:p>
            <a:pPr marL="450727" indent="-387366">
              <a:lnSpc>
                <a:spcPct val="85000"/>
              </a:lnSpc>
              <a:spcAft>
                <a:spcPts val="1293"/>
              </a:spcAft>
              <a:buClr>
                <a:srgbClr val="000080"/>
              </a:buClr>
              <a:buSzPct val="75000"/>
              <a:buFont typeface="StarSymbol" charset="0"/>
              <a:buChar char=""/>
              <a:tabLst>
                <a:tab pos="656650" algn="l"/>
                <a:tab pos="1313299" algn="l"/>
                <a:tab pos="1969949" algn="l"/>
                <a:tab pos="2626599" algn="l"/>
                <a:tab pos="3283248" algn="l"/>
                <a:tab pos="3939898" algn="l"/>
              </a:tabLst>
            </a:pPr>
            <a:r>
              <a:rPr lang="en-GB" sz="2000" dirty="0">
                <a:solidFill>
                  <a:srgbClr val="000000"/>
                </a:solidFill>
              </a:rPr>
              <a:t>More likely to see things as outside their control</a:t>
            </a:r>
          </a:p>
          <a:p>
            <a:pPr marL="450727" indent="-387366">
              <a:lnSpc>
                <a:spcPct val="85000"/>
              </a:lnSpc>
              <a:spcAft>
                <a:spcPts val="1293"/>
              </a:spcAft>
              <a:buClr>
                <a:srgbClr val="000080"/>
              </a:buClr>
              <a:buSzPct val="75000"/>
              <a:buFont typeface="StarSymbol" charset="0"/>
              <a:buChar char=""/>
              <a:tabLst>
                <a:tab pos="656650" algn="l"/>
                <a:tab pos="1313299" algn="l"/>
                <a:tab pos="1969949" algn="l"/>
                <a:tab pos="2626599" algn="l"/>
                <a:tab pos="3283248" algn="l"/>
                <a:tab pos="3939898" algn="l"/>
              </a:tabLst>
            </a:pPr>
            <a:r>
              <a:rPr lang="en-GB" sz="2000" dirty="0">
                <a:solidFill>
                  <a:srgbClr val="000000"/>
                </a:solidFill>
              </a:rPr>
              <a:t>More likely to suffer from anxiety, depression and self-harm (but not suicide)</a:t>
            </a:r>
          </a:p>
          <a:p>
            <a:pPr marL="450727" indent="-387366">
              <a:lnSpc>
                <a:spcPct val="85000"/>
              </a:lnSpc>
              <a:spcAft>
                <a:spcPts val="1293"/>
              </a:spcAft>
              <a:buClr>
                <a:srgbClr val="000080"/>
              </a:buClr>
              <a:buSzPct val="75000"/>
              <a:buFont typeface="StarSymbol" charset="0"/>
              <a:buChar char=""/>
              <a:tabLst>
                <a:tab pos="656650" algn="l"/>
                <a:tab pos="1313299" algn="l"/>
                <a:tab pos="1969949" algn="l"/>
                <a:tab pos="2626599" algn="l"/>
                <a:tab pos="3283248" algn="l"/>
                <a:tab pos="3939898" algn="l"/>
              </a:tabLst>
            </a:pPr>
            <a:r>
              <a:rPr lang="en-GB" sz="2000" dirty="0">
                <a:solidFill>
                  <a:srgbClr val="000000"/>
                </a:solidFill>
              </a:rPr>
              <a:t>More passive and anxious when faced with difficulties</a:t>
            </a:r>
          </a:p>
          <a:p>
            <a:pPr marL="450727" indent="-387366">
              <a:lnSpc>
                <a:spcPct val="85000"/>
              </a:lnSpc>
              <a:spcAft>
                <a:spcPts val="1293"/>
              </a:spcAft>
              <a:buClr>
                <a:srgbClr val="000080"/>
              </a:buClr>
              <a:buSzPct val="75000"/>
              <a:buNone/>
              <a:tabLst>
                <a:tab pos="656650" algn="l"/>
                <a:tab pos="1313299" algn="l"/>
                <a:tab pos="1969949" algn="l"/>
                <a:tab pos="2626599" algn="l"/>
                <a:tab pos="3283248" algn="l"/>
                <a:tab pos="3939898" algn="l"/>
              </a:tabLst>
            </a:pPr>
            <a:endParaRPr lang="en-GB" sz="2000" dirty="0">
              <a:solidFill>
                <a:srgbClr val="000000"/>
              </a:solidFill>
            </a:endParaRPr>
          </a:p>
        </p:txBody>
      </p:sp>
      <p:sp>
        <p:nvSpPr>
          <p:cNvPr id="20483" name="Rectangle 3"/>
          <p:cNvSpPr>
            <a:spLocks noGrp="1" noChangeArrowheads="1"/>
          </p:cNvSpPr>
          <p:nvPr>
            <p:ph type="body" idx="2"/>
          </p:nvPr>
        </p:nvSpPr>
        <p:spPr>
          <a:xfrm>
            <a:off x="4191000" y="1604329"/>
            <a:ext cx="4038600" cy="3580216"/>
          </a:xfrm>
        </p:spPr>
        <p:txBody>
          <a:bodyPr wrap="square" lIns="82945" tIns="41473" rIns="82945" bIns="41473">
            <a:spAutoFit/>
          </a:bodyPr>
          <a:lstStyle/>
          <a:p>
            <a:pPr marL="450727" indent="-387366">
              <a:lnSpc>
                <a:spcPct val="88000"/>
              </a:lnSpc>
              <a:spcAft>
                <a:spcPts val="1293"/>
              </a:spcAft>
              <a:buClr>
                <a:srgbClr val="000080"/>
              </a:buClr>
              <a:buSzPct val="75000"/>
              <a:buNone/>
              <a:tabLst>
                <a:tab pos="656650" algn="l"/>
                <a:tab pos="1313299" algn="l"/>
                <a:tab pos="1969949" algn="l"/>
                <a:tab pos="2626599" algn="l"/>
                <a:tab pos="3283248" algn="l"/>
                <a:tab pos="3939898" algn="l"/>
              </a:tabLst>
            </a:pPr>
            <a:r>
              <a:rPr lang="en-GB" sz="2400" dirty="0">
                <a:solidFill>
                  <a:srgbClr val="000000"/>
                </a:solidFill>
              </a:rPr>
              <a:t>Limitations and Vulnerabilities:</a:t>
            </a:r>
          </a:p>
          <a:p>
            <a:pPr marL="450727" indent="-387366">
              <a:lnSpc>
                <a:spcPct val="85000"/>
              </a:lnSpc>
              <a:spcAft>
                <a:spcPts val="1293"/>
              </a:spcAft>
              <a:buClr>
                <a:srgbClr val="000080"/>
              </a:buClr>
              <a:buSzPct val="75000"/>
              <a:buNone/>
              <a:tabLst>
                <a:tab pos="656650" algn="l"/>
                <a:tab pos="1313299" algn="l"/>
                <a:tab pos="1969949" algn="l"/>
                <a:tab pos="2626599" algn="l"/>
                <a:tab pos="3283248" algn="l"/>
                <a:tab pos="3939898" algn="l"/>
              </a:tabLst>
            </a:pPr>
            <a:endParaRPr lang="en-GB" sz="2000" dirty="0">
              <a:solidFill>
                <a:srgbClr val="000000"/>
              </a:solidFill>
            </a:endParaRPr>
          </a:p>
          <a:p>
            <a:pPr marL="450727" indent="-387366">
              <a:lnSpc>
                <a:spcPct val="85000"/>
              </a:lnSpc>
              <a:spcAft>
                <a:spcPts val="1293"/>
              </a:spcAft>
              <a:buClr>
                <a:srgbClr val="000080"/>
              </a:buClr>
              <a:buSzPct val="75000"/>
              <a:buFont typeface="StarSymbol" charset="0"/>
              <a:buChar char=""/>
              <a:tabLst>
                <a:tab pos="656650" algn="l"/>
                <a:tab pos="1313299" algn="l"/>
                <a:tab pos="1969949" algn="l"/>
                <a:tab pos="2626599" algn="l"/>
                <a:tab pos="3283248" algn="l"/>
                <a:tab pos="3939898" algn="l"/>
              </a:tabLst>
            </a:pPr>
            <a:r>
              <a:rPr lang="en-GB" sz="2000" dirty="0">
                <a:solidFill>
                  <a:srgbClr val="000000"/>
                </a:solidFill>
              </a:rPr>
              <a:t>Tendency to become angry when faced with difficulties</a:t>
            </a:r>
          </a:p>
          <a:p>
            <a:pPr marL="450727" indent="-387366">
              <a:lnSpc>
                <a:spcPct val="85000"/>
              </a:lnSpc>
              <a:spcAft>
                <a:spcPts val="1293"/>
              </a:spcAft>
              <a:buClr>
                <a:srgbClr val="000080"/>
              </a:buClr>
              <a:buSzPct val="75000"/>
              <a:buFont typeface="StarSymbol" charset="0"/>
              <a:buChar char=""/>
              <a:tabLst>
                <a:tab pos="656650" algn="l"/>
                <a:tab pos="1313299" algn="l"/>
                <a:tab pos="1969949" algn="l"/>
                <a:tab pos="2626599" algn="l"/>
                <a:tab pos="3283248" algn="l"/>
                <a:tab pos="3939898" algn="l"/>
              </a:tabLst>
            </a:pPr>
            <a:r>
              <a:rPr lang="en-GB" sz="2000" dirty="0">
                <a:solidFill>
                  <a:srgbClr val="000000"/>
                </a:solidFill>
              </a:rPr>
              <a:t>Problems with talking about and recognizing feeling in themselves and others</a:t>
            </a:r>
          </a:p>
          <a:p>
            <a:pPr marL="450727" indent="-387366">
              <a:lnSpc>
                <a:spcPct val="85000"/>
              </a:lnSpc>
              <a:spcAft>
                <a:spcPts val="1293"/>
              </a:spcAft>
              <a:buClr>
                <a:srgbClr val="000080"/>
              </a:buClr>
              <a:buSzPct val="75000"/>
              <a:buFont typeface="StarSymbol" charset="0"/>
              <a:buChar char=""/>
              <a:tabLst>
                <a:tab pos="656650" algn="l"/>
                <a:tab pos="1313299" algn="l"/>
                <a:tab pos="1969949" algn="l"/>
                <a:tab pos="2626599" algn="l"/>
                <a:tab pos="3283248" algn="l"/>
                <a:tab pos="3939898" algn="l"/>
              </a:tabLst>
            </a:pPr>
            <a:r>
              <a:rPr lang="en-GB" sz="2000" dirty="0">
                <a:solidFill>
                  <a:srgbClr val="000000"/>
                </a:solidFill>
              </a:rPr>
              <a:t>Greater tendency to suicide</a:t>
            </a:r>
          </a:p>
        </p:txBody>
      </p:sp>
      <p:pic>
        <p:nvPicPr>
          <p:cNvPr id="16386" name="Picture 2" descr="F:\men and women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181600"/>
            <a:ext cx="3695700" cy="1447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602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fill="hold"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 calcmode="lin" valueType="num">
                                      <p:cBhvr>
                                        <p:cTn id="7" dur="1000" fill="hold"/>
                                        <p:tgtEl>
                                          <p:spTgt spid="20481">
                                            <p:txEl>
                                              <p:pRg st="0" end="0"/>
                                            </p:txEl>
                                          </p:spTgt>
                                        </p:tgtEl>
                                        <p:attrNameLst>
                                          <p:attrName>ppt_w</p:attrName>
                                        </p:attrNameLst>
                                      </p:cBhvr>
                                      <p:tavLst>
                                        <p:tav tm="100000">
                                          <p:val>
                                            <p:strVal val="#ppt_w+.3"/>
                                          </p:val>
                                        </p:tav>
                                        <p:tav>
                                          <p:val>
                                            <p:strVal val="#ppt_w"/>
                                          </p:val>
                                        </p:tav>
                                      </p:tavLst>
                                    </p:anim>
                                    <p:anim calcmode="lin" valueType="num">
                                      <p:cBhvr>
                                        <p:cTn id="8" dur="1000" fill="hold"/>
                                        <p:tgtEl>
                                          <p:spTgt spid="20481">
                                            <p:txEl>
                                              <p:pRg st="0" end="0"/>
                                            </p:txEl>
                                          </p:spTgt>
                                        </p:tgtEl>
                                        <p:attrNameLst>
                                          <p:attrName>ppt_h</p:attrName>
                                        </p:attrNameLst>
                                      </p:cBhvr>
                                      <p:tavLst>
                                        <p:tav tm="100000">
                                          <p:val>
                                            <p:strVal val="#ppt_h"/>
                                          </p:val>
                                        </p:tav>
                                        <p:tav>
                                          <p:val>
                                            <p:strVal val="#ppt_h"/>
                                          </p:val>
                                        </p:tav>
                                      </p:tavLst>
                                    </p:anim>
                                    <p:animEffect transition="in" filter="fade">
                                      <p:cBhvr>
                                        <p:cTn id="9" dur="1000"/>
                                        <p:tgtEl>
                                          <p:spTgt spid="2048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7239000" cy="5922336"/>
          </a:xfrm>
        </p:spPr>
        <p:txBody>
          <a:bodyPr/>
          <a:lstStyle/>
          <a:p>
            <a:pPr algn="ctr">
              <a:lnSpc>
                <a:spcPct val="90000"/>
              </a:lnSpc>
            </a:pPr>
            <a:r>
              <a:rPr lang="en-US" sz="2400" b="1" dirty="0">
                <a:cs typeface="Times" charset="0"/>
              </a:rPr>
              <a:t>Emotional intelligence </a:t>
            </a:r>
            <a:r>
              <a:rPr lang="en-US" sz="2400" b="1" i="1" dirty="0">
                <a:cs typeface="Times" charset="0"/>
              </a:rPr>
              <a:t>involves the “abilities to perceive, appraise, and express emotion; to access and/or generate feelings when they facilitate thought; to understand emotion and emotional knowledge; and to regulate emotions to promote emotional and intellectual </a:t>
            </a:r>
            <a:r>
              <a:rPr lang="en-US" sz="2400" b="1" i="1" dirty="0" smtClean="0">
                <a:cs typeface="Times" charset="0"/>
              </a:rPr>
              <a:t>growth.”</a:t>
            </a:r>
            <a:endParaRPr lang="en-US" sz="2400" b="1" i="1" dirty="0">
              <a:cs typeface="Times" charset="0"/>
            </a:endParaRPr>
          </a:p>
          <a:p>
            <a:pPr marL="0" indent="0">
              <a:buNone/>
            </a:pPr>
            <a:r>
              <a:rPr lang="en-US" sz="2000" b="1" i="1" dirty="0" smtClean="0">
                <a:solidFill>
                  <a:schemeClr val="bg1"/>
                </a:solidFill>
                <a:cs typeface="Times" charset="0"/>
              </a:rPr>
              <a:t>1997</a:t>
            </a:r>
            <a:r>
              <a:rPr lang="en-US" sz="2000" b="1" i="1" dirty="0">
                <a:solidFill>
                  <a:schemeClr val="bg1"/>
                </a:solidFill>
                <a:cs typeface="Times" charset="0"/>
              </a:rPr>
              <a:t>)</a:t>
            </a:r>
            <a:endParaRPr lang="en-US" sz="2000" b="1" i="1" dirty="0">
              <a:cs typeface="Times" charset="0"/>
            </a:endParaRPr>
          </a:p>
          <a:p>
            <a:pPr marL="0" indent="0">
              <a:buNone/>
            </a:pPr>
            <a:r>
              <a:rPr lang="en-US" dirty="0" smtClean="0"/>
              <a:t>(Bar-on, 2002)</a:t>
            </a:r>
          </a:p>
          <a:p>
            <a:pPr marL="0" indent="0">
              <a:buNone/>
            </a:pPr>
            <a:endParaRPr lang="en-US" dirty="0"/>
          </a:p>
          <a:p>
            <a:pPr marL="0" indent="0">
              <a:buNone/>
            </a:pPr>
            <a:endParaRPr lang="en-US" dirty="0"/>
          </a:p>
        </p:txBody>
      </p:sp>
      <p:pic>
        <p:nvPicPr>
          <p:cNvPr id="1026" name="Picture 2" descr="C:\Users\ronald elicay\Desktop\Sample Pictures\Picture 4\conce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352800"/>
            <a:ext cx="4343400" cy="2819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7242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differences </a:t>
            </a:r>
            <a:br>
              <a:rPr lang="en-US" dirty="0" smtClean="0"/>
            </a:br>
            <a:r>
              <a:rPr lang="en-US" dirty="0" smtClean="0"/>
              <a:t>of men and women</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Women:</a:t>
            </a:r>
          </a:p>
          <a:p>
            <a:pPr>
              <a:buFont typeface="Arial" charset="0"/>
              <a:buChar char="•"/>
            </a:pPr>
            <a:r>
              <a:rPr lang="en-US" dirty="0" smtClean="0"/>
              <a:t>More sensitive to feeling</a:t>
            </a:r>
          </a:p>
          <a:p>
            <a:pPr>
              <a:buFont typeface="Arial" charset="0"/>
              <a:buChar char="•"/>
            </a:pPr>
            <a:r>
              <a:rPr lang="en-US" dirty="0" smtClean="0"/>
              <a:t>More volatile emotionally</a:t>
            </a:r>
          </a:p>
          <a:p>
            <a:pPr>
              <a:buFont typeface="Arial" charset="0"/>
              <a:buChar char="•"/>
            </a:pPr>
            <a:r>
              <a:rPr lang="en-US" dirty="0" smtClean="0"/>
              <a:t>More sensitive about and in relationship</a:t>
            </a:r>
          </a:p>
          <a:p>
            <a:pPr>
              <a:buFont typeface="Arial" charset="0"/>
              <a:buChar char="•"/>
            </a:pPr>
            <a:r>
              <a:rPr lang="en-US" dirty="0" smtClean="0"/>
              <a:t>More verbal and articulate about their feelings</a:t>
            </a:r>
          </a:p>
          <a:p>
            <a:pPr>
              <a:buFont typeface="Arial" charset="0"/>
              <a:buChar char="•"/>
            </a:pPr>
            <a:r>
              <a:rPr lang="en-US" dirty="0" smtClean="0"/>
              <a:t>More able to see happiness as coming from themselves and other people not from possessions</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Men</a:t>
            </a:r>
          </a:p>
          <a:p>
            <a:pPr>
              <a:buFont typeface="Arial" charset="0"/>
              <a:buChar char="•"/>
            </a:pPr>
            <a:r>
              <a:rPr lang="en-US" dirty="0" smtClean="0"/>
              <a:t>Focus on things and actions</a:t>
            </a:r>
          </a:p>
          <a:p>
            <a:pPr>
              <a:buFont typeface="Arial" charset="0"/>
              <a:buChar char="•"/>
            </a:pPr>
            <a:r>
              <a:rPr lang="en-US" dirty="0" smtClean="0"/>
              <a:t>Better at grasping abstraction</a:t>
            </a:r>
          </a:p>
          <a:p>
            <a:pPr>
              <a:buFont typeface="Arial" charset="0"/>
              <a:buChar char="•"/>
            </a:pPr>
            <a:r>
              <a:rPr lang="en-US" dirty="0" smtClean="0"/>
              <a:t>More competitive in  relation with others</a:t>
            </a:r>
          </a:p>
          <a:p>
            <a:pPr>
              <a:buFont typeface="Arial" charset="0"/>
              <a:buChar char="•"/>
            </a:pPr>
            <a:r>
              <a:rPr lang="en-US" dirty="0" smtClean="0"/>
              <a:t>More likely to see happiness as coming from what people do and achieve such as sporting success or failure</a:t>
            </a:r>
          </a:p>
          <a:p>
            <a:pPr>
              <a:buFont typeface="Arial" charset="0"/>
              <a:buChar char="•"/>
            </a:pPr>
            <a:r>
              <a:rPr lang="en-US" dirty="0" smtClean="0"/>
              <a:t>See the world as more within their own control</a:t>
            </a:r>
          </a:p>
          <a:p>
            <a:pPr>
              <a:buFont typeface="Arial" charset="0"/>
              <a:buChar char="•"/>
            </a:pPr>
            <a:endParaRPr lang="en-US" dirty="0"/>
          </a:p>
        </p:txBody>
      </p:sp>
      <p:pic>
        <p:nvPicPr>
          <p:cNvPr id="15362" name="Picture 2" descr="F:\men and wom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
            <a:ext cx="2895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5151120"/>
          </a:xfrm>
        </p:spPr>
        <p:txBody>
          <a:bodyPr>
            <a:normAutofit fontScale="25000" lnSpcReduction="20000"/>
          </a:bodyPr>
          <a:lstStyle/>
          <a:p>
            <a:pPr marL="527050" indent="-457200">
              <a:lnSpc>
                <a:spcPct val="88000"/>
              </a:lnSpc>
              <a:spcAft>
                <a:spcPts val="1425"/>
              </a:spcAft>
              <a:buClr>
                <a:srgbClr val="000080"/>
              </a:buClr>
              <a:buSzPct val="75000"/>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Need to work on...</a:t>
            </a:r>
          </a:p>
          <a:p>
            <a:pPr marL="527050" indent="-457200">
              <a:lnSpc>
                <a:spcPct val="75000"/>
              </a:lnSpc>
              <a:spcAft>
                <a:spcPts val="1425"/>
              </a:spcAft>
              <a:buClr>
                <a:srgbClr val="000080"/>
              </a:buClr>
              <a:buSzPct val="75000"/>
              <a:tabLst>
                <a:tab pos="723900" algn="l"/>
                <a:tab pos="1447800" algn="l"/>
                <a:tab pos="2171700" algn="l"/>
                <a:tab pos="2895600" algn="l"/>
                <a:tab pos="3619500" algn="l"/>
                <a:tab pos="4343400" algn="l"/>
              </a:tabLst>
            </a:pPr>
            <a:endParaRPr lang="en-GB" b="0" dirty="0">
              <a:solidFill>
                <a:srgbClr val="000000"/>
              </a:solidFill>
              <a:latin typeface="Times New Roman" pitchFamily="18" charset="0"/>
              <a:cs typeface="Times New Roman" pitchFamily="18" charset="0"/>
            </a:endParaRP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Feeling and expressing anger including the tone, expression and action</a:t>
            </a: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Self-confidence and self-esteem</a:t>
            </a: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Assertions rather than passivity</a:t>
            </a: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Ability to rationalize and see the detail</a:t>
            </a:r>
          </a:p>
          <a:p>
            <a:pPr marL="0" indent="0">
              <a:buNone/>
            </a:pPr>
            <a:endParaRPr lang="en-US" dirty="0"/>
          </a:p>
        </p:txBody>
      </p:sp>
      <p:sp>
        <p:nvSpPr>
          <p:cNvPr id="4" name="Content Placeholder 3"/>
          <p:cNvSpPr>
            <a:spLocks noGrp="1"/>
          </p:cNvSpPr>
          <p:nvPr>
            <p:ph sz="half" idx="2"/>
          </p:nvPr>
        </p:nvSpPr>
        <p:spPr/>
        <p:txBody>
          <a:bodyPr>
            <a:normAutofit fontScale="25000" lnSpcReduction="20000"/>
          </a:bodyPr>
          <a:lstStyle/>
          <a:p>
            <a:pPr marL="496888" indent="-427038">
              <a:lnSpc>
                <a:spcPct val="88000"/>
              </a:lnSpc>
              <a:spcAft>
                <a:spcPts val="1425"/>
              </a:spcAft>
              <a:buClr>
                <a:srgbClr val="000080"/>
              </a:buClr>
              <a:buSzPct val="75000"/>
              <a:buNone/>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Need to work on...</a:t>
            </a:r>
          </a:p>
          <a:p>
            <a:pPr marL="496888" indent="-427038">
              <a:lnSpc>
                <a:spcPct val="75000"/>
              </a:lnSpc>
              <a:spcAft>
                <a:spcPts val="1425"/>
              </a:spcAft>
              <a:buClr>
                <a:srgbClr val="000080"/>
              </a:buClr>
              <a:buSzPct val="75000"/>
              <a:buNone/>
              <a:tabLst>
                <a:tab pos="723900" algn="l"/>
                <a:tab pos="1447800" algn="l"/>
                <a:tab pos="2171700" algn="l"/>
                <a:tab pos="2895600" algn="l"/>
                <a:tab pos="3619500" algn="l"/>
                <a:tab pos="4343400" algn="l"/>
              </a:tabLst>
            </a:pPr>
            <a:endParaRPr lang="en-GB" b="0" dirty="0">
              <a:solidFill>
                <a:srgbClr val="000000"/>
              </a:solidFill>
              <a:latin typeface="Times New Roman" pitchFamily="18" charset="0"/>
              <a:cs typeface="Times New Roman" pitchFamily="18" charset="0"/>
            </a:endParaRP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Perceiving and understanding relationships</a:t>
            </a: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Developing empathy and sensitivity to their own and others' emotional needs</a:t>
            </a: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Ability to express sadness and anxiety</a:t>
            </a: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Assertion rather than aggression</a:t>
            </a:r>
          </a:p>
          <a:p>
            <a:pPr marL="496888" indent="-427038">
              <a:lnSpc>
                <a:spcPct val="75000"/>
              </a:lnSpc>
              <a:spcAft>
                <a:spcPts val="1425"/>
              </a:spcAft>
              <a:buClr>
                <a:srgbClr val="000080"/>
              </a:buClr>
              <a:buSzPct val="75000"/>
              <a:buFont typeface="StarSymbol" charset="0"/>
              <a:buChar char=""/>
              <a:tabLst>
                <a:tab pos="723900" algn="l"/>
                <a:tab pos="1447800" algn="l"/>
                <a:tab pos="2171700" algn="l"/>
                <a:tab pos="2895600" algn="l"/>
                <a:tab pos="3619500" algn="l"/>
                <a:tab pos="4343400" algn="l"/>
              </a:tabLst>
            </a:pPr>
            <a:r>
              <a:rPr lang="en-GB" sz="9600" b="0" dirty="0">
                <a:solidFill>
                  <a:srgbClr val="000000"/>
                </a:solidFill>
                <a:latin typeface="Times New Roman" pitchFamily="18" charset="0"/>
                <a:cs typeface="Times New Roman" pitchFamily="18" charset="0"/>
              </a:rPr>
              <a:t>Ability to see the total picture</a:t>
            </a:r>
          </a:p>
          <a:p>
            <a:pPr marL="0" indent="0">
              <a:buNone/>
            </a:pPr>
            <a:endParaRPr lang="en-US" dirty="0"/>
          </a:p>
        </p:txBody>
      </p:sp>
      <p:sp>
        <p:nvSpPr>
          <p:cNvPr id="2" name="Title 1"/>
          <p:cNvSpPr>
            <a:spLocks noGrp="1"/>
          </p:cNvSpPr>
          <p:nvPr>
            <p:ph type="title"/>
          </p:nvPr>
        </p:nvSpPr>
        <p:spPr>
          <a:xfrm>
            <a:off x="822960" y="0"/>
            <a:ext cx="7520940" cy="914400"/>
          </a:xfrm>
        </p:spPr>
        <p:txBody>
          <a:bodyPr>
            <a:normAutofit fontScale="90000"/>
          </a:bodyPr>
          <a:lstStyle/>
          <a:p>
            <a:r>
              <a:rPr lang="en-GB" sz="3200" i="1" dirty="0">
                <a:solidFill>
                  <a:srgbClr val="000080"/>
                </a:solidFill>
              </a:rPr>
              <a:t>Possible Differences Between Women and Men</a:t>
            </a:r>
            <a:endParaRPr lang="en-US" sz="3200" i="1" dirty="0"/>
          </a:p>
        </p:txBody>
      </p:sp>
      <p:pic>
        <p:nvPicPr>
          <p:cNvPr id="14338" name="Picture 2" descr="F:\men wome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0"/>
            <a:ext cx="4724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0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i="1" dirty="0" smtClean="0"/>
              <a:t>Strategies for Intrapersonal Relationship</a:t>
            </a:r>
            <a:endParaRPr lang="en-US" i="1" dirty="0"/>
          </a:p>
        </p:txBody>
      </p:sp>
      <p:sp>
        <p:nvSpPr>
          <p:cNvPr id="8" name="Content Placeholder 7"/>
          <p:cNvSpPr>
            <a:spLocks noGrp="1"/>
          </p:cNvSpPr>
          <p:nvPr>
            <p:ph idx="1"/>
          </p:nvPr>
        </p:nvSpPr>
        <p:spPr/>
        <p:txBody>
          <a:bodyPr>
            <a:normAutofit fontScale="77500" lnSpcReduction="20000"/>
          </a:bodyPr>
          <a:lstStyle/>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1. DO NOT compare yourself with others. Practice reaffirming yourself.</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2. Keep a personal journal of specific situations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3. Be aware of your feelings and try to understand them.</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4. Practice conveying the way you feel to others as well as the reasons behind those feelings.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5. Visualize difficult situations and try to practice how to approach such</a:t>
            </a:r>
            <a:endParaRPr lang="en-US" dirty="0"/>
          </a:p>
        </p:txBody>
      </p:sp>
    </p:spTree>
    <p:extLst>
      <p:ext uri="{BB962C8B-B14F-4D97-AF65-F5344CB8AC3E}">
        <p14:creationId xmlns:p14="http://schemas.microsoft.com/office/powerpoint/2010/main" val="41769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000"/>
                                        <p:tgtEl>
                                          <p:spTgt spid="8">
                                            <p:txEl>
                                              <p:pRg st="2" end="2"/>
                                            </p:txEl>
                                          </p:spTgt>
                                        </p:tgtEl>
                                      </p:cBhvr>
                                    </p:animEffect>
                                    <p:anim calcmode="lin" valueType="num">
                                      <p:cBhvr>
                                        <p:cTn id="1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anim calcmode="lin" valueType="num">
                                      <p:cBhvr>
                                        <p:cTn id="2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1000"/>
                                        <p:tgtEl>
                                          <p:spTgt spid="8">
                                            <p:txEl>
                                              <p:pRg st="6" end="6"/>
                                            </p:txEl>
                                          </p:spTgt>
                                        </p:tgtEl>
                                      </p:cBhvr>
                                    </p:animEffect>
                                    <p:anim calcmode="lin" valueType="num">
                                      <p:cBhvr>
                                        <p:cTn id="3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1000"/>
                                        <p:tgtEl>
                                          <p:spTgt spid="8">
                                            <p:txEl>
                                              <p:pRg st="8" end="8"/>
                                            </p:txEl>
                                          </p:spTgt>
                                        </p:tgtEl>
                                      </p:cBhvr>
                                    </p:animEffect>
                                    <p:anim calcmode="lin" valueType="num">
                                      <p:cBhvr>
                                        <p:cTn id="4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105400"/>
            <a:ext cx="6512511" cy="1371600"/>
          </a:xfrm>
        </p:spPr>
        <p:txBody>
          <a:bodyPr>
            <a:normAutofit/>
          </a:bodyPr>
          <a:lstStyle/>
          <a:p>
            <a:pPr marL="0" indent="0">
              <a:buNone/>
            </a:pPr>
            <a:r>
              <a:rPr lang="en-US" sz="3600" i="1" dirty="0" smtClean="0"/>
              <a:t>Strategies to Improve Interpersonal Relationship</a:t>
            </a:r>
            <a:endParaRPr lang="en-US" sz="3600" i="1" dirty="0"/>
          </a:p>
        </p:txBody>
      </p:sp>
      <p:sp>
        <p:nvSpPr>
          <p:cNvPr id="3" name="Content Placeholder 2"/>
          <p:cNvSpPr>
            <a:spLocks noGrp="1"/>
          </p:cNvSpPr>
          <p:nvPr>
            <p:ph sz="quarter" idx="13"/>
          </p:nvPr>
        </p:nvSpPr>
        <p:spPr>
          <a:xfrm>
            <a:off x="533400" y="228600"/>
            <a:ext cx="7848600" cy="4572000"/>
          </a:xfrm>
        </p:spPr>
        <p:txBody>
          <a:bodyPr>
            <a:normAutofit fontScale="25000" lnSpcReduction="20000"/>
          </a:bodyPr>
          <a:lstStyle/>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sz="8000" dirty="0" smtClean="0">
                <a:solidFill>
                  <a:srgbClr val="000000"/>
                </a:solidFill>
              </a:rPr>
              <a:t>1. Start looking at situations from the perspective of others.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sz="8000"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sz="8000" dirty="0" smtClean="0">
                <a:solidFill>
                  <a:srgbClr val="000000"/>
                </a:solidFill>
              </a:rPr>
              <a:t>2. Show more concern for others.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sz="8000"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sz="8000" dirty="0" smtClean="0">
                <a:solidFill>
                  <a:srgbClr val="000000"/>
                </a:solidFill>
              </a:rPr>
              <a:t>3. Do things for others without expecting for returns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sz="8000"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sz="8000" dirty="0" smtClean="0">
                <a:solidFill>
                  <a:srgbClr val="000000"/>
                </a:solidFill>
              </a:rPr>
              <a:t>4. Examine the nature of your present relations with  others, decide what to change.</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sz="8000"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sz="8000" dirty="0" smtClean="0">
                <a:solidFill>
                  <a:srgbClr val="000000"/>
                </a:solidFill>
              </a:rPr>
              <a:t>5. Participate in the social training skills, (groups discussion, play, debate &amp; other group activities.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sz="8000"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sz="8000" dirty="0" smtClean="0">
                <a:solidFill>
                  <a:srgbClr val="000000"/>
                </a:solidFill>
              </a:rPr>
              <a:t>6. Practice the basic social skills that are vital in building good working relationships.</a:t>
            </a:r>
          </a:p>
          <a:p>
            <a:pPr marL="0" indent="0">
              <a:buNone/>
            </a:pPr>
            <a:endParaRPr lang="en-US" dirty="0"/>
          </a:p>
        </p:txBody>
      </p:sp>
    </p:spTree>
    <p:extLst>
      <p:ext uri="{BB962C8B-B14F-4D97-AF65-F5344CB8AC3E}">
        <p14:creationId xmlns:p14="http://schemas.microsoft.com/office/powerpoint/2010/main" val="307940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1. Be proactive in stressful situations.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2.  Prioritize your activities, and don't leave things until the last minute.</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3. When you feel stressed, make an effort to breathe deeply and relax your muscles.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4. Make your emotions work for you and not against you.</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5. Take “time out” when tension builds up, and do something that you typically enjoy doing.</a:t>
            </a:r>
          </a:p>
          <a:p>
            <a:pPr marL="0" indent="0">
              <a:buNone/>
            </a:pPr>
            <a:endParaRPr lang="en-US" dirty="0"/>
          </a:p>
        </p:txBody>
      </p:sp>
      <p:sp>
        <p:nvSpPr>
          <p:cNvPr id="2" name="Title 1"/>
          <p:cNvSpPr>
            <a:spLocks noGrp="1"/>
          </p:cNvSpPr>
          <p:nvPr>
            <p:ph type="title"/>
          </p:nvPr>
        </p:nvSpPr>
        <p:spPr/>
        <p:txBody>
          <a:bodyPr>
            <a:noAutofit/>
          </a:bodyPr>
          <a:lstStyle/>
          <a:p>
            <a:r>
              <a:rPr lang="en-US" sz="3600" b="0" i="1" dirty="0" smtClean="0"/>
              <a:t>Strategies to Enhance Stress management skills</a:t>
            </a:r>
            <a:endParaRPr lang="en-US" sz="3600" b="0" i="1" dirty="0"/>
          </a:p>
        </p:txBody>
      </p:sp>
    </p:spTree>
    <p:extLst>
      <p:ext uri="{BB962C8B-B14F-4D97-AF65-F5344CB8AC3E}">
        <p14:creationId xmlns:p14="http://schemas.microsoft.com/office/powerpoint/2010/main" val="314579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7408333" cy="4678363"/>
          </a:xfrm>
        </p:spPr>
        <p:txBody>
          <a:bodyPr>
            <a:normAutofit/>
          </a:bodyPr>
          <a:lstStyle/>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1. Practice examining the immediate situations rather than jumping to conclusions.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2. Change your over all approach when your usual way of doing things doesn't work.</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3. Brainstorm as many solutions as you can when trying to solve problems.</a:t>
            </a: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endParaRPr lang="en-GB" dirty="0" smtClean="0">
              <a:solidFill>
                <a:srgbClr val="000000"/>
              </a:solidFill>
            </a:endParaRPr>
          </a:p>
          <a:p>
            <a:pPr marL="0" indent="0">
              <a:buClr>
                <a:srgbClr val="000000"/>
              </a:buClr>
              <a:buNone/>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GB" dirty="0" smtClean="0">
                <a:solidFill>
                  <a:srgbClr val="000000"/>
                </a:solidFill>
              </a:rPr>
              <a:t>4. Weigh the pros and cons of the outcomes of each possible solutions before deciding on the best choice.</a:t>
            </a:r>
            <a:endParaRPr lang="en-US" dirty="0"/>
          </a:p>
        </p:txBody>
      </p:sp>
      <p:sp>
        <p:nvSpPr>
          <p:cNvPr id="2" name="Title 1"/>
          <p:cNvSpPr>
            <a:spLocks noGrp="1"/>
          </p:cNvSpPr>
          <p:nvPr>
            <p:ph type="title"/>
          </p:nvPr>
        </p:nvSpPr>
        <p:spPr/>
        <p:txBody>
          <a:bodyPr>
            <a:normAutofit fontScale="90000"/>
          </a:bodyPr>
          <a:lstStyle/>
          <a:p>
            <a:r>
              <a:rPr lang="en-US" dirty="0" smtClean="0"/>
              <a:t>Strategies to Enhance adaptability skills</a:t>
            </a:r>
            <a:endParaRPr lang="en-US" dirty="0"/>
          </a:p>
        </p:txBody>
      </p:sp>
    </p:spTree>
    <p:extLst>
      <p:ext uri="{BB962C8B-B14F-4D97-AF65-F5344CB8AC3E}">
        <p14:creationId xmlns:p14="http://schemas.microsoft.com/office/powerpoint/2010/main" val="16222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228600" y="427374"/>
            <a:ext cx="8621640" cy="538609"/>
          </a:xfrm>
        </p:spPr>
        <p:txBody>
          <a:bodyPr wrap="square">
            <a:spAutoFit/>
          </a:bodyPr>
          <a:lstStyle/>
          <a:p>
            <a:pPr defTabSz="912973">
              <a:tabLst>
                <a:tab pos="656650" algn="l"/>
                <a:tab pos="1313299" algn="l"/>
                <a:tab pos="1969949" algn="l"/>
                <a:tab pos="2626599" algn="l"/>
                <a:tab pos="3283248" algn="l"/>
                <a:tab pos="3938459" algn="l"/>
                <a:tab pos="4595108" algn="l"/>
                <a:tab pos="5253198" algn="l"/>
                <a:tab pos="5906967" algn="l"/>
                <a:tab pos="6563617" algn="l"/>
                <a:tab pos="7217387" algn="l"/>
                <a:tab pos="7879796" algn="l"/>
              </a:tabLst>
            </a:pPr>
            <a:r>
              <a:rPr lang="en-GB" sz="2900" dirty="0">
                <a:solidFill>
                  <a:srgbClr val="000080"/>
                </a:solidFill>
              </a:rPr>
              <a:t>Strategies to Enhance General Mood</a:t>
            </a:r>
          </a:p>
        </p:txBody>
      </p:sp>
      <p:sp>
        <p:nvSpPr>
          <p:cNvPr id="38914" name="Rectangle 2"/>
          <p:cNvSpPr>
            <a:spLocks noGrp="1" noChangeArrowheads="1"/>
          </p:cNvSpPr>
          <p:nvPr>
            <p:ph type="subTitle" idx="4294967295"/>
          </p:nvPr>
        </p:nvSpPr>
        <p:spPr>
          <a:xfrm>
            <a:off x="228600" y="1613259"/>
            <a:ext cx="8687880" cy="4939814"/>
          </a:xfrm>
        </p:spPr>
        <p:txBody>
          <a:bodyPr wrap="square" anchor="ctr">
            <a:spAutoFit/>
          </a:bodyPr>
          <a:lstStyle/>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r>
              <a:rPr lang="en-GB" sz="2500" dirty="0">
                <a:solidFill>
                  <a:srgbClr val="000000"/>
                </a:solidFill>
              </a:rPr>
              <a:t>1. Complain less, be more positive, and try to enjoy yourself.</a:t>
            </a:r>
          </a:p>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endParaRPr lang="en-GB" sz="2500" dirty="0">
              <a:solidFill>
                <a:srgbClr val="000000"/>
              </a:solidFill>
            </a:endParaRPr>
          </a:p>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r>
              <a:rPr lang="en-GB" sz="2500" dirty="0">
                <a:solidFill>
                  <a:srgbClr val="000000"/>
                </a:solidFill>
              </a:rPr>
              <a:t>2. Look at the “brighter side” of life.</a:t>
            </a:r>
          </a:p>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endParaRPr lang="en-GB" sz="2500" dirty="0">
              <a:solidFill>
                <a:srgbClr val="000000"/>
              </a:solidFill>
            </a:endParaRPr>
          </a:p>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r>
              <a:rPr lang="en-GB" sz="2500" dirty="0">
                <a:solidFill>
                  <a:srgbClr val="000000"/>
                </a:solidFill>
              </a:rPr>
              <a:t>3. Practice being more optimistic when coping with problems and difficult situations.</a:t>
            </a:r>
          </a:p>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endParaRPr lang="en-GB" sz="2500" dirty="0">
              <a:solidFill>
                <a:srgbClr val="000000"/>
              </a:solidFill>
            </a:endParaRPr>
          </a:p>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r>
              <a:rPr lang="en-GB" sz="2500" dirty="0">
                <a:solidFill>
                  <a:srgbClr val="000000"/>
                </a:solidFill>
              </a:rPr>
              <a:t>4. Base your general approach to things on hope of success rather than fear of failure.</a:t>
            </a:r>
          </a:p>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endParaRPr lang="en-GB" sz="2500" dirty="0">
              <a:solidFill>
                <a:srgbClr val="000000"/>
              </a:solidFill>
            </a:endParaRPr>
          </a:p>
          <a:p>
            <a:pPr marL="0" indent="0">
              <a:buClr>
                <a:srgbClr val="000000"/>
              </a:buClr>
              <a:buNone/>
              <a:tabLst>
                <a:tab pos="656650" algn="l"/>
                <a:tab pos="1313299" algn="l"/>
                <a:tab pos="1969949" algn="l"/>
                <a:tab pos="2626599" algn="l"/>
                <a:tab pos="3283248" algn="l"/>
                <a:tab pos="3939898" algn="l"/>
                <a:tab pos="4595108" algn="l"/>
                <a:tab pos="5253198" algn="l"/>
                <a:tab pos="5909847" algn="l"/>
                <a:tab pos="6563617" algn="l"/>
                <a:tab pos="7220267" algn="l"/>
                <a:tab pos="7879796" algn="l"/>
              </a:tabLst>
            </a:pPr>
            <a:r>
              <a:rPr lang="en-GB" sz="2500" dirty="0">
                <a:solidFill>
                  <a:srgbClr val="000000"/>
                </a:solidFill>
              </a:rPr>
              <a:t>5. Avoid the things that make you sad.</a:t>
            </a:r>
          </a:p>
        </p:txBody>
      </p:sp>
      <p:pic>
        <p:nvPicPr>
          <p:cNvPr id="5122" name="Picture 2" descr="C:\Users\ronald elicay\Desktop\Sample Pictures\Pictures\Picture 3\general m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5410199"/>
            <a:ext cx="2971798"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6874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anim calcmode="lin" valueType="num">
                                      <p:cBhvr>
                                        <p:cTn id="7" dur="1000" fill="hold"/>
                                        <p:tgtEl>
                                          <p:spTgt spid="38913">
                                            <p:txEl>
                                              <p:pRg st="0" end="0"/>
                                            </p:txEl>
                                          </p:spTgt>
                                        </p:tgtEl>
                                        <p:attrNameLst>
                                          <p:attrName>ppt_w</p:attrName>
                                        </p:attrNameLst>
                                      </p:cBhvr>
                                      <p:tavLst>
                                        <p:tav tm="100000">
                                          <p:val>
                                            <p:strVal val="#ppt_w+.3"/>
                                          </p:val>
                                        </p:tav>
                                        <p:tav>
                                          <p:val>
                                            <p:strVal val="#ppt_w"/>
                                          </p:val>
                                        </p:tav>
                                      </p:tavLst>
                                    </p:anim>
                                    <p:anim calcmode="lin" valueType="num">
                                      <p:cBhvr>
                                        <p:cTn id="8" dur="1000" fill="hold"/>
                                        <p:tgtEl>
                                          <p:spTgt spid="38913">
                                            <p:txEl>
                                              <p:pRg st="0" end="0"/>
                                            </p:txEl>
                                          </p:spTgt>
                                        </p:tgtEl>
                                        <p:attrNameLst>
                                          <p:attrName>ppt_h</p:attrName>
                                        </p:attrNameLst>
                                      </p:cBhvr>
                                      <p:tavLst>
                                        <p:tav tm="100000">
                                          <p:val>
                                            <p:strVal val="#ppt_h"/>
                                          </p:val>
                                        </p:tav>
                                        <p:tav>
                                          <p:val>
                                            <p:strVal val="#ppt_h"/>
                                          </p:val>
                                        </p:tav>
                                      </p:tavLst>
                                    </p:anim>
                                    <p:animEffect transition="in" filter="fade">
                                      <p:cBhvr>
                                        <p:cTn id="9" dur="1000"/>
                                        <p:tgtEl>
                                          <p:spTgt spid="3891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fill="hold" nodeType="clickEffect">
                                  <p:stCondLst>
                                    <p:cond delay="0"/>
                                  </p:stCondLst>
                                  <p:childTnLst>
                                    <p:set>
                                      <p:cBhvr>
                                        <p:cTn id="13" dur="1" fill="hold">
                                          <p:stCondLst>
                                            <p:cond delay="0"/>
                                          </p:stCondLst>
                                        </p:cTn>
                                        <p:tgtEl>
                                          <p:spTgt spid="38914">
                                            <p:txEl>
                                              <p:pRg st="0" end="0"/>
                                            </p:txEl>
                                          </p:spTgt>
                                        </p:tgtEl>
                                        <p:attrNameLst>
                                          <p:attrName>style.visibility</p:attrName>
                                        </p:attrNameLst>
                                      </p:cBhvr>
                                      <p:to>
                                        <p:strVal val="visible"/>
                                      </p:to>
                                    </p:set>
                                    <p:animEffect transition="in" filter="fade">
                                      <p:cBhvr>
                                        <p:cTn id="14" dur="800" decel="100000"/>
                                        <p:tgtEl>
                                          <p:spTgt spid="38914">
                                            <p:txEl>
                                              <p:pRg st="0" end="0"/>
                                            </p:txEl>
                                          </p:spTgt>
                                        </p:tgtEl>
                                      </p:cBhvr>
                                    </p:animEffect>
                                    <p:anim calcmode="lin" valueType="num">
                                      <p:cBhvr>
                                        <p:cTn id="15" dur="800" decel="100000" fill="hold"/>
                                        <p:tgtEl>
                                          <p:spTgt spid="38914">
                                            <p:txEl>
                                              <p:pRg st="0" end="0"/>
                                            </p:txEl>
                                          </p:spTgt>
                                        </p:tgtEl>
                                        <p:attrNameLst>
                                          <p:attrName>r</p:attrName>
                                        </p:attrNameLst>
                                      </p:cBhvr>
                                      <p:tavLst>
                                        <p:tav tm="100000">
                                          <p:val>
                                            <p:strVal val="-90"/>
                                          </p:val>
                                        </p:tav>
                                        <p:tav>
                                          <p:val>
                                            <p:strVal val="0"/>
                                          </p:val>
                                        </p:tav>
                                      </p:tavLst>
                                    </p:anim>
                                    <p:anim calcmode="lin" valueType="num">
                                      <p:cBhvr>
                                        <p:cTn id="16" dur="800" decel="100000" fill="hold"/>
                                        <p:tgtEl>
                                          <p:spTgt spid="38914">
                                            <p:txEl>
                                              <p:pRg st="0" end="0"/>
                                            </p:txEl>
                                          </p:spTgt>
                                        </p:tgtEl>
                                        <p:attrNameLst>
                                          <p:attrName>ppt_x</p:attrName>
                                        </p:attrNameLst>
                                      </p:cBhvr>
                                      <p:tavLst>
                                        <p:tav tm="100000">
                                          <p:val>
                                            <p:strVal val="#ppt_x+0.4"/>
                                          </p:val>
                                        </p:tav>
                                        <p:tav>
                                          <p:val>
                                            <p:strVal val="#ppt_x-0.05"/>
                                          </p:val>
                                        </p:tav>
                                      </p:tavLst>
                                    </p:anim>
                                    <p:anim calcmode="lin" valueType="num">
                                      <p:cBhvr>
                                        <p:cTn id="17" dur="800" decel="100000" fill="hold"/>
                                        <p:tgtEl>
                                          <p:spTgt spid="38914">
                                            <p:txEl>
                                              <p:pRg st="0" end="0"/>
                                            </p:txEl>
                                          </p:spTgt>
                                        </p:tgtEl>
                                        <p:attrNameLst>
                                          <p:attrName>ppt_y</p:attrName>
                                        </p:attrNameLst>
                                      </p:cBhvr>
                                      <p:tavLst>
                                        <p:tav tm="100000">
                                          <p:val>
                                            <p:strVal val="#ppt_y-0.4"/>
                                          </p:val>
                                        </p:tav>
                                        <p:tav>
                                          <p:val>
                                            <p:strVal val="#ppt_y+0.1"/>
                                          </p:val>
                                        </p:tav>
                                      </p:tavLst>
                                    </p:anim>
                                    <p:anim calcmode="lin" valueType="num">
                                      <p:cBhvr>
                                        <p:cTn id="18" dur="200" accel="100000" fill="hold">
                                          <p:stCondLst>
                                            <p:cond delay="800"/>
                                          </p:stCondLst>
                                        </p:cTn>
                                        <p:tgtEl>
                                          <p:spTgt spid="38914">
                                            <p:txEl>
                                              <p:pRg st="0" end="0"/>
                                            </p:txEl>
                                          </p:spTgt>
                                        </p:tgtEl>
                                        <p:attrNameLst>
                                          <p:attrName>ppt_x</p:attrName>
                                        </p:attrNameLst>
                                      </p:cBhvr>
                                      <p:tavLst>
                                        <p:tav tm="100000">
                                          <p:val>
                                            <p:strVal val="#ppt_x-0.05"/>
                                          </p:val>
                                        </p:tav>
                                        <p:tav>
                                          <p:val>
                                            <p:strVal val="#ppt_x"/>
                                          </p:val>
                                        </p:tav>
                                      </p:tavLst>
                                    </p:anim>
                                    <p:anim calcmode="lin" valueType="num">
                                      <p:cBhvr>
                                        <p:cTn id="19" dur="200" accel="100000" fill="hold">
                                          <p:stCondLst>
                                            <p:cond delay="800"/>
                                          </p:stCondLst>
                                        </p:cTn>
                                        <p:tgtEl>
                                          <p:spTgt spid="38914">
                                            <p:txEl>
                                              <p:pRg st="0" end="0"/>
                                            </p:txEl>
                                          </p:spTgt>
                                        </p:tgtEl>
                                        <p:attrNameLst>
                                          <p:attrName>ppt_y</p:attrName>
                                        </p:attrNameLst>
                                      </p:cBhvr>
                                      <p:tavLst>
                                        <p:tav tm="100000">
                                          <p:val>
                                            <p:strVal val="#ppt_y+0.1"/>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fill="hold" nodeType="clickEffect">
                                  <p:stCondLst>
                                    <p:cond delay="0"/>
                                  </p:stCondLst>
                                  <p:childTnLst>
                                    <p:set>
                                      <p:cBhvr>
                                        <p:cTn id="23" dur="1" fill="hold">
                                          <p:stCondLst>
                                            <p:cond delay="0"/>
                                          </p:stCondLst>
                                        </p:cTn>
                                        <p:tgtEl>
                                          <p:spTgt spid="38914">
                                            <p:txEl>
                                              <p:pRg st="2" end="2"/>
                                            </p:txEl>
                                          </p:spTgt>
                                        </p:tgtEl>
                                        <p:attrNameLst>
                                          <p:attrName>style.visibility</p:attrName>
                                        </p:attrNameLst>
                                      </p:cBhvr>
                                      <p:to>
                                        <p:strVal val="visible"/>
                                      </p:to>
                                    </p:set>
                                    <p:animEffect transition="in" filter="fade">
                                      <p:cBhvr>
                                        <p:cTn id="24" dur="800" decel="100000"/>
                                        <p:tgtEl>
                                          <p:spTgt spid="38914">
                                            <p:txEl>
                                              <p:pRg st="2" end="2"/>
                                            </p:txEl>
                                          </p:spTgt>
                                        </p:tgtEl>
                                      </p:cBhvr>
                                    </p:animEffect>
                                    <p:anim calcmode="lin" valueType="num">
                                      <p:cBhvr>
                                        <p:cTn id="25" dur="800" decel="100000" fill="hold"/>
                                        <p:tgtEl>
                                          <p:spTgt spid="38914">
                                            <p:txEl>
                                              <p:pRg st="2" end="2"/>
                                            </p:txEl>
                                          </p:spTgt>
                                        </p:tgtEl>
                                        <p:attrNameLst>
                                          <p:attrName>r</p:attrName>
                                        </p:attrNameLst>
                                      </p:cBhvr>
                                      <p:tavLst>
                                        <p:tav tm="100000">
                                          <p:val>
                                            <p:strVal val="-90"/>
                                          </p:val>
                                        </p:tav>
                                        <p:tav>
                                          <p:val>
                                            <p:strVal val="0"/>
                                          </p:val>
                                        </p:tav>
                                      </p:tavLst>
                                    </p:anim>
                                    <p:anim calcmode="lin" valueType="num">
                                      <p:cBhvr>
                                        <p:cTn id="26" dur="800" decel="100000" fill="hold"/>
                                        <p:tgtEl>
                                          <p:spTgt spid="38914">
                                            <p:txEl>
                                              <p:pRg st="2" end="2"/>
                                            </p:txEl>
                                          </p:spTgt>
                                        </p:tgtEl>
                                        <p:attrNameLst>
                                          <p:attrName>ppt_x</p:attrName>
                                        </p:attrNameLst>
                                      </p:cBhvr>
                                      <p:tavLst>
                                        <p:tav tm="100000">
                                          <p:val>
                                            <p:strVal val="#ppt_x+0.4"/>
                                          </p:val>
                                        </p:tav>
                                        <p:tav>
                                          <p:val>
                                            <p:strVal val="#ppt_x-0.05"/>
                                          </p:val>
                                        </p:tav>
                                      </p:tavLst>
                                    </p:anim>
                                    <p:anim calcmode="lin" valueType="num">
                                      <p:cBhvr>
                                        <p:cTn id="27" dur="800" decel="100000" fill="hold"/>
                                        <p:tgtEl>
                                          <p:spTgt spid="38914">
                                            <p:txEl>
                                              <p:pRg st="2" end="2"/>
                                            </p:txEl>
                                          </p:spTgt>
                                        </p:tgtEl>
                                        <p:attrNameLst>
                                          <p:attrName>ppt_y</p:attrName>
                                        </p:attrNameLst>
                                      </p:cBhvr>
                                      <p:tavLst>
                                        <p:tav tm="100000">
                                          <p:val>
                                            <p:strVal val="#ppt_y-0.4"/>
                                          </p:val>
                                        </p:tav>
                                        <p:tav>
                                          <p:val>
                                            <p:strVal val="#ppt_y+0.1"/>
                                          </p:val>
                                        </p:tav>
                                      </p:tavLst>
                                    </p:anim>
                                    <p:anim calcmode="lin" valueType="num">
                                      <p:cBhvr>
                                        <p:cTn id="28" dur="200" accel="100000" fill="hold">
                                          <p:stCondLst>
                                            <p:cond delay="800"/>
                                          </p:stCondLst>
                                        </p:cTn>
                                        <p:tgtEl>
                                          <p:spTgt spid="38914">
                                            <p:txEl>
                                              <p:pRg st="2" end="2"/>
                                            </p:txEl>
                                          </p:spTgt>
                                        </p:tgtEl>
                                        <p:attrNameLst>
                                          <p:attrName>ppt_x</p:attrName>
                                        </p:attrNameLst>
                                      </p:cBhvr>
                                      <p:tavLst>
                                        <p:tav tm="100000">
                                          <p:val>
                                            <p:strVal val="#ppt_x-0.05"/>
                                          </p:val>
                                        </p:tav>
                                        <p:tav>
                                          <p:val>
                                            <p:strVal val="#ppt_x"/>
                                          </p:val>
                                        </p:tav>
                                      </p:tavLst>
                                    </p:anim>
                                    <p:anim calcmode="lin" valueType="num">
                                      <p:cBhvr>
                                        <p:cTn id="29" dur="200" accel="100000" fill="hold">
                                          <p:stCondLst>
                                            <p:cond delay="800"/>
                                          </p:stCondLst>
                                        </p:cTn>
                                        <p:tgtEl>
                                          <p:spTgt spid="38914">
                                            <p:txEl>
                                              <p:pRg st="2" end="2"/>
                                            </p:txEl>
                                          </p:spTgt>
                                        </p:tgtEl>
                                        <p:attrNameLst>
                                          <p:attrName>ppt_y</p:attrName>
                                        </p:attrNameLst>
                                      </p:cBhvr>
                                      <p:tavLst>
                                        <p:tav tm="100000">
                                          <p:val>
                                            <p:strVal val="#ppt_y+0.1"/>
                                          </p:val>
                                        </p:tav>
                                        <p:tav>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fill="hold" nodeType="clickEffect">
                                  <p:stCondLst>
                                    <p:cond delay="0"/>
                                  </p:stCondLst>
                                  <p:childTnLst>
                                    <p:set>
                                      <p:cBhvr>
                                        <p:cTn id="33" dur="1" fill="hold">
                                          <p:stCondLst>
                                            <p:cond delay="0"/>
                                          </p:stCondLst>
                                        </p:cTn>
                                        <p:tgtEl>
                                          <p:spTgt spid="38914">
                                            <p:txEl>
                                              <p:pRg st="4" end="4"/>
                                            </p:txEl>
                                          </p:spTgt>
                                        </p:tgtEl>
                                        <p:attrNameLst>
                                          <p:attrName>style.visibility</p:attrName>
                                        </p:attrNameLst>
                                      </p:cBhvr>
                                      <p:to>
                                        <p:strVal val="visible"/>
                                      </p:to>
                                    </p:set>
                                    <p:animEffect transition="in" filter="fade">
                                      <p:cBhvr>
                                        <p:cTn id="34" dur="800" decel="100000"/>
                                        <p:tgtEl>
                                          <p:spTgt spid="38914">
                                            <p:txEl>
                                              <p:pRg st="4" end="4"/>
                                            </p:txEl>
                                          </p:spTgt>
                                        </p:tgtEl>
                                      </p:cBhvr>
                                    </p:animEffect>
                                    <p:anim calcmode="lin" valueType="num">
                                      <p:cBhvr>
                                        <p:cTn id="35" dur="800" decel="100000" fill="hold"/>
                                        <p:tgtEl>
                                          <p:spTgt spid="38914">
                                            <p:txEl>
                                              <p:pRg st="4" end="4"/>
                                            </p:txEl>
                                          </p:spTgt>
                                        </p:tgtEl>
                                        <p:attrNameLst>
                                          <p:attrName>r</p:attrName>
                                        </p:attrNameLst>
                                      </p:cBhvr>
                                      <p:tavLst>
                                        <p:tav tm="100000">
                                          <p:val>
                                            <p:strVal val="-90"/>
                                          </p:val>
                                        </p:tav>
                                        <p:tav>
                                          <p:val>
                                            <p:strVal val="0"/>
                                          </p:val>
                                        </p:tav>
                                      </p:tavLst>
                                    </p:anim>
                                    <p:anim calcmode="lin" valueType="num">
                                      <p:cBhvr>
                                        <p:cTn id="36" dur="800" decel="100000" fill="hold"/>
                                        <p:tgtEl>
                                          <p:spTgt spid="38914">
                                            <p:txEl>
                                              <p:pRg st="4" end="4"/>
                                            </p:txEl>
                                          </p:spTgt>
                                        </p:tgtEl>
                                        <p:attrNameLst>
                                          <p:attrName>ppt_x</p:attrName>
                                        </p:attrNameLst>
                                      </p:cBhvr>
                                      <p:tavLst>
                                        <p:tav tm="100000">
                                          <p:val>
                                            <p:strVal val="#ppt_x+0.4"/>
                                          </p:val>
                                        </p:tav>
                                        <p:tav>
                                          <p:val>
                                            <p:strVal val="#ppt_x-0.05"/>
                                          </p:val>
                                        </p:tav>
                                      </p:tavLst>
                                    </p:anim>
                                    <p:anim calcmode="lin" valueType="num">
                                      <p:cBhvr>
                                        <p:cTn id="37" dur="800" decel="100000" fill="hold"/>
                                        <p:tgtEl>
                                          <p:spTgt spid="38914">
                                            <p:txEl>
                                              <p:pRg st="4" end="4"/>
                                            </p:txEl>
                                          </p:spTgt>
                                        </p:tgtEl>
                                        <p:attrNameLst>
                                          <p:attrName>ppt_y</p:attrName>
                                        </p:attrNameLst>
                                      </p:cBhvr>
                                      <p:tavLst>
                                        <p:tav tm="100000">
                                          <p:val>
                                            <p:strVal val="#ppt_y-0.4"/>
                                          </p:val>
                                        </p:tav>
                                        <p:tav>
                                          <p:val>
                                            <p:strVal val="#ppt_y+0.1"/>
                                          </p:val>
                                        </p:tav>
                                      </p:tavLst>
                                    </p:anim>
                                    <p:anim calcmode="lin" valueType="num">
                                      <p:cBhvr>
                                        <p:cTn id="38" dur="200" accel="100000" fill="hold">
                                          <p:stCondLst>
                                            <p:cond delay="800"/>
                                          </p:stCondLst>
                                        </p:cTn>
                                        <p:tgtEl>
                                          <p:spTgt spid="38914">
                                            <p:txEl>
                                              <p:pRg st="4" end="4"/>
                                            </p:txEl>
                                          </p:spTgt>
                                        </p:tgtEl>
                                        <p:attrNameLst>
                                          <p:attrName>ppt_x</p:attrName>
                                        </p:attrNameLst>
                                      </p:cBhvr>
                                      <p:tavLst>
                                        <p:tav tm="100000">
                                          <p:val>
                                            <p:strVal val="#ppt_x-0.05"/>
                                          </p:val>
                                        </p:tav>
                                        <p:tav>
                                          <p:val>
                                            <p:strVal val="#ppt_x"/>
                                          </p:val>
                                        </p:tav>
                                      </p:tavLst>
                                    </p:anim>
                                    <p:anim calcmode="lin" valueType="num">
                                      <p:cBhvr>
                                        <p:cTn id="39" dur="200" accel="100000" fill="hold">
                                          <p:stCondLst>
                                            <p:cond delay="800"/>
                                          </p:stCondLst>
                                        </p:cTn>
                                        <p:tgtEl>
                                          <p:spTgt spid="38914">
                                            <p:txEl>
                                              <p:pRg st="4" end="4"/>
                                            </p:txEl>
                                          </p:spTgt>
                                        </p:tgtEl>
                                        <p:attrNameLst>
                                          <p:attrName>ppt_y</p:attrName>
                                        </p:attrNameLst>
                                      </p:cBhvr>
                                      <p:tavLst>
                                        <p:tav tm="100000">
                                          <p:val>
                                            <p:strVal val="#ppt_y+0.1"/>
                                          </p:val>
                                        </p:tav>
                                        <p:tav>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fill="hold" nodeType="clickEffect">
                                  <p:stCondLst>
                                    <p:cond delay="0"/>
                                  </p:stCondLst>
                                  <p:childTnLst>
                                    <p:set>
                                      <p:cBhvr>
                                        <p:cTn id="43" dur="1" fill="hold">
                                          <p:stCondLst>
                                            <p:cond delay="0"/>
                                          </p:stCondLst>
                                        </p:cTn>
                                        <p:tgtEl>
                                          <p:spTgt spid="38914">
                                            <p:txEl>
                                              <p:pRg st="6" end="6"/>
                                            </p:txEl>
                                          </p:spTgt>
                                        </p:tgtEl>
                                        <p:attrNameLst>
                                          <p:attrName>style.visibility</p:attrName>
                                        </p:attrNameLst>
                                      </p:cBhvr>
                                      <p:to>
                                        <p:strVal val="visible"/>
                                      </p:to>
                                    </p:set>
                                    <p:animEffect transition="in" filter="fade">
                                      <p:cBhvr>
                                        <p:cTn id="44" dur="800" decel="100000"/>
                                        <p:tgtEl>
                                          <p:spTgt spid="38914">
                                            <p:txEl>
                                              <p:pRg st="6" end="6"/>
                                            </p:txEl>
                                          </p:spTgt>
                                        </p:tgtEl>
                                      </p:cBhvr>
                                    </p:animEffect>
                                    <p:anim calcmode="lin" valueType="num">
                                      <p:cBhvr>
                                        <p:cTn id="45" dur="800" decel="100000" fill="hold"/>
                                        <p:tgtEl>
                                          <p:spTgt spid="38914">
                                            <p:txEl>
                                              <p:pRg st="6" end="6"/>
                                            </p:txEl>
                                          </p:spTgt>
                                        </p:tgtEl>
                                        <p:attrNameLst>
                                          <p:attrName>r</p:attrName>
                                        </p:attrNameLst>
                                      </p:cBhvr>
                                      <p:tavLst>
                                        <p:tav tm="100000">
                                          <p:val>
                                            <p:strVal val="-90"/>
                                          </p:val>
                                        </p:tav>
                                        <p:tav>
                                          <p:val>
                                            <p:strVal val="0"/>
                                          </p:val>
                                        </p:tav>
                                      </p:tavLst>
                                    </p:anim>
                                    <p:anim calcmode="lin" valueType="num">
                                      <p:cBhvr>
                                        <p:cTn id="46" dur="800" decel="100000" fill="hold"/>
                                        <p:tgtEl>
                                          <p:spTgt spid="38914">
                                            <p:txEl>
                                              <p:pRg st="6" end="6"/>
                                            </p:txEl>
                                          </p:spTgt>
                                        </p:tgtEl>
                                        <p:attrNameLst>
                                          <p:attrName>ppt_x</p:attrName>
                                        </p:attrNameLst>
                                      </p:cBhvr>
                                      <p:tavLst>
                                        <p:tav tm="100000">
                                          <p:val>
                                            <p:strVal val="#ppt_x+0.4"/>
                                          </p:val>
                                        </p:tav>
                                        <p:tav>
                                          <p:val>
                                            <p:strVal val="#ppt_x-0.05"/>
                                          </p:val>
                                        </p:tav>
                                      </p:tavLst>
                                    </p:anim>
                                    <p:anim calcmode="lin" valueType="num">
                                      <p:cBhvr>
                                        <p:cTn id="47" dur="800" decel="100000" fill="hold"/>
                                        <p:tgtEl>
                                          <p:spTgt spid="38914">
                                            <p:txEl>
                                              <p:pRg st="6" end="6"/>
                                            </p:txEl>
                                          </p:spTgt>
                                        </p:tgtEl>
                                        <p:attrNameLst>
                                          <p:attrName>ppt_y</p:attrName>
                                        </p:attrNameLst>
                                      </p:cBhvr>
                                      <p:tavLst>
                                        <p:tav tm="100000">
                                          <p:val>
                                            <p:strVal val="#ppt_y-0.4"/>
                                          </p:val>
                                        </p:tav>
                                        <p:tav>
                                          <p:val>
                                            <p:strVal val="#ppt_y+0.1"/>
                                          </p:val>
                                        </p:tav>
                                      </p:tavLst>
                                    </p:anim>
                                    <p:anim calcmode="lin" valueType="num">
                                      <p:cBhvr>
                                        <p:cTn id="48" dur="200" accel="100000" fill="hold">
                                          <p:stCondLst>
                                            <p:cond delay="800"/>
                                          </p:stCondLst>
                                        </p:cTn>
                                        <p:tgtEl>
                                          <p:spTgt spid="38914">
                                            <p:txEl>
                                              <p:pRg st="6" end="6"/>
                                            </p:txEl>
                                          </p:spTgt>
                                        </p:tgtEl>
                                        <p:attrNameLst>
                                          <p:attrName>ppt_x</p:attrName>
                                        </p:attrNameLst>
                                      </p:cBhvr>
                                      <p:tavLst>
                                        <p:tav tm="100000">
                                          <p:val>
                                            <p:strVal val="#ppt_x-0.05"/>
                                          </p:val>
                                        </p:tav>
                                        <p:tav>
                                          <p:val>
                                            <p:strVal val="#ppt_x"/>
                                          </p:val>
                                        </p:tav>
                                      </p:tavLst>
                                    </p:anim>
                                    <p:anim calcmode="lin" valueType="num">
                                      <p:cBhvr>
                                        <p:cTn id="49" dur="200" accel="100000" fill="hold">
                                          <p:stCondLst>
                                            <p:cond delay="800"/>
                                          </p:stCondLst>
                                        </p:cTn>
                                        <p:tgtEl>
                                          <p:spTgt spid="38914">
                                            <p:txEl>
                                              <p:pRg st="6" end="6"/>
                                            </p:txEl>
                                          </p:spTgt>
                                        </p:tgtEl>
                                        <p:attrNameLst>
                                          <p:attrName>ppt_y</p:attrName>
                                        </p:attrNameLst>
                                      </p:cBhvr>
                                      <p:tavLst>
                                        <p:tav tm="100000">
                                          <p:val>
                                            <p:strVal val="#ppt_y+0.1"/>
                                          </p:val>
                                        </p:tav>
                                        <p:tav>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0" presetClass="entr" fill="hold" nodeType="clickEffect">
                                  <p:stCondLst>
                                    <p:cond delay="0"/>
                                  </p:stCondLst>
                                  <p:childTnLst>
                                    <p:set>
                                      <p:cBhvr>
                                        <p:cTn id="53" dur="1" fill="hold">
                                          <p:stCondLst>
                                            <p:cond delay="0"/>
                                          </p:stCondLst>
                                        </p:cTn>
                                        <p:tgtEl>
                                          <p:spTgt spid="38914">
                                            <p:txEl>
                                              <p:pRg st="8" end="8"/>
                                            </p:txEl>
                                          </p:spTgt>
                                        </p:tgtEl>
                                        <p:attrNameLst>
                                          <p:attrName>style.visibility</p:attrName>
                                        </p:attrNameLst>
                                      </p:cBhvr>
                                      <p:to>
                                        <p:strVal val="visible"/>
                                      </p:to>
                                    </p:set>
                                    <p:animEffect transition="in" filter="fade">
                                      <p:cBhvr>
                                        <p:cTn id="54" dur="800" decel="100000"/>
                                        <p:tgtEl>
                                          <p:spTgt spid="38914">
                                            <p:txEl>
                                              <p:pRg st="8" end="8"/>
                                            </p:txEl>
                                          </p:spTgt>
                                        </p:tgtEl>
                                      </p:cBhvr>
                                    </p:animEffect>
                                    <p:anim calcmode="lin" valueType="num">
                                      <p:cBhvr>
                                        <p:cTn id="55" dur="800" decel="100000" fill="hold"/>
                                        <p:tgtEl>
                                          <p:spTgt spid="38914">
                                            <p:txEl>
                                              <p:pRg st="8" end="8"/>
                                            </p:txEl>
                                          </p:spTgt>
                                        </p:tgtEl>
                                        <p:attrNameLst>
                                          <p:attrName>r</p:attrName>
                                        </p:attrNameLst>
                                      </p:cBhvr>
                                      <p:tavLst>
                                        <p:tav tm="100000">
                                          <p:val>
                                            <p:strVal val="-90"/>
                                          </p:val>
                                        </p:tav>
                                        <p:tav>
                                          <p:val>
                                            <p:strVal val="0"/>
                                          </p:val>
                                        </p:tav>
                                      </p:tavLst>
                                    </p:anim>
                                    <p:anim calcmode="lin" valueType="num">
                                      <p:cBhvr>
                                        <p:cTn id="56" dur="800" decel="100000" fill="hold"/>
                                        <p:tgtEl>
                                          <p:spTgt spid="38914">
                                            <p:txEl>
                                              <p:pRg st="8" end="8"/>
                                            </p:txEl>
                                          </p:spTgt>
                                        </p:tgtEl>
                                        <p:attrNameLst>
                                          <p:attrName>ppt_x</p:attrName>
                                        </p:attrNameLst>
                                      </p:cBhvr>
                                      <p:tavLst>
                                        <p:tav tm="100000">
                                          <p:val>
                                            <p:strVal val="#ppt_x+0.4"/>
                                          </p:val>
                                        </p:tav>
                                        <p:tav>
                                          <p:val>
                                            <p:strVal val="#ppt_x-0.05"/>
                                          </p:val>
                                        </p:tav>
                                      </p:tavLst>
                                    </p:anim>
                                    <p:anim calcmode="lin" valueType="num">
                                      <p:cBhvr>
                                        <p:cTn id="57" dur="800" decel="100000" fill="hold"/>
                                        <p:tgtEl>
                                          <p:spTgt spid="38914">
                                            <p:txEl>
                                              <p:pRg st="8" end="8"/>
                                            </p:txEl>
                                          </p:spTgt>
                                        </p:tgtEl>
                                        <p:attrNameLst>
                                          <p:attrName>ppt_y</p:attrName>
                                        </p:attrNameLst>
                                      </p:cBhvr>
                                      <p:tavLst>
                                        <p:tav tm="100000">
                                          <p:val>
                                            <p:strVal val="#ppt_y-0.4"/>
                                          </p:val>
                                        </p:tav>
                                        <p:tav>
                                          <p:val>
                                            <p:strVal val="#ppt_y+0.1"/>
                                          </p:val>
                                        </p:tav>
                                      </p:tavLst>
                                    </p:anim>
                                    <p:anim calcmode="lin" valueType="num">
                                      <p:cBhvr>
                                        <p:cTn id="58" dur="200" accel="100000" fill="hold">
                                          <p:stCondLst>
                                            <p:cond delay="800"/>
                                          </p:stCondLst>
                                        </p:cTn>
                                        <p:tgtEl>
                                          <p:spTgt spid="38914">
                                            <p:txEl>
                                              <p:pRg st="8" end="8"/>
                                            </p:txEl>
                                          </p:spTgt>
                                        </p:tgtEl>
                                        <p:attrNameLst>
                                          <p:attrName>ppt_x</p:attrName>
                                        </p:attrNameLst>
                                      </p:cBhvr>
                                      <p:tavLst>
                                        <p:tav tm="100000">
                                          <p:val>
                                            <p:strVal val="#ppt_x-0.05"/>
                                          </p:val>
                                        </p:tav>
                                        <p:tav>
                                          <p:val>
                                            <p:strVal val="#ppt_x"/>
                                          </p:val>
                                        </p:tav>
                                      </p:tavLst>
                                    </p:anim>
                                    <p:anim calcmode="lin" valueType="num">
                                      <p:cBhvr>
                                        <p:cTn id="59" dur="200" accel="100000" fill="hold">
                                          <p:stCondLst>
                                            <p:cond delay="800"/>
                                          </p:stCondLst>
                                        </p:cTn>
                                        <p:tgtEl>
                                          <p:spTgt spid="38914">
                                            <p:txEl>
                                              <p:pRg st="8" end="8"/>
                                            </p:txEl>
                                          </p:spTgt>
                                        </p:tgtEl>
                                        <p:attrNameLst>
                                          <p:attrName>ppt_y</p:attrName>
                                        </p:attrNameLst>
                                      </p:cBhvr>
                                      <p:tavLst>
                                        <p:tav tm="100000">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i="1" dirty="0" smtClean="0"/>
              <a:t>Stress Test</a:t>
            </a:r>
            <a:endParaRPr lang="en-US" i="1" dirty="0"/>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sz="2800" dirty="0" smtClean="0"/>
              <a:t>Answer </a:t>
            </a:r>
            <a:r>
              <a:rPr lang="en-US" sz="2800" dirty="0"/>
              <a:t>yes or no to the following questions:</a:t>
            </a:r>
          </a:p>
          <a:p>
            <a:pPr marL="0" lvl="0" indent="0">
              <a:buNone/>
            </a:pPr>
            <a:endParaRPr lang="en-US" sz="2800" dirty="0" smtClean="0"/>
          </a:p>
          <a:p>
            <a:pPr marL="0" lvl="0" indent="0">
              <a:buNone/>
            </a:pPr>
            <a:r>
              <a:rPr lang="en-US" sz="2800" dirty="0" smtClean="0"/>
              <a:t>1. Do </a:t>
            </a:r>
            <a:r>
              <a:rPr lang="en-US" sz="2800" dirty="0"/>
              <a:t>you worry about the future?</a:t>
            </a:r>
          </a:p>
          <a:p>
            <a:pPr marL="0" lvl="0" indent="0">
              <a:buNone/>
            </a:pPr>
            <a:endParaRPr lang="en-US" sz="2800" dirty="0" smtClean="0"/>
          </a:p>
          <a:p>
            <a:pPr marL="0" lvl="0" indent="0">
              <a:buNone/>
            </a:pPr>
            <a:r>
              <a:rPr lang="en-US" sz="2800" dirty="0" smtClean="0"/>
              <a:t>2. Do </a:t>
            </a:r>
            <a:r>
              <a:rPr lang="en-US" sz="2800" dirty="0"/>
              <a:t>you sometimes have trouble falling asleep?</a:t>
            </a:r>
          </a:p>
          <a:p>
            <a:pPr marL="0" lvl="0" indent="0">
              <a:buNone/>
            </a:pPr>
            <a:endParaRPr lang="en-US" sz="2800" dirty="0" smtClean="0"/>
          </a:p>
          <a:p>
            <a:pPr marL="0" lvl="0" indent="0">
              <a:buNone/>
            </a:pPr>
            <a:r>
              <a:rPr lang="en-US" sz="2800" dirty="0" smtClean="0"/>
              <a:t>3. Do </a:t>
            </a:r>
            <a:r>
              <a:rPr lang="en-US" sz="2800" dirty="0"/>
              <a:t>you often reach for a cigarette, a drink, or a tranquillizer in order to reduce tension</a:t>
            </a:r>
            <a:r>
              <a:rPr lang="en-US" sz="2800" dirty="0" smtClean="0"/>
              <a:t>?</a:t>
            </a:r>
            <a:endParaRPr lang="en-US" sz="2800" dirty="0"/>
          </a:p>
        </p:txBody>
      </p:sp>
    </p:spTree>
    <p:extLst>
      <p:ext uri="{BB962C8B-B14F-4D97-AF65-F5344CB8AC3E}">
        <p14:creationId xmlns:p14="http://schemas.microsoft.com/office/powerpoint/2010/main" val="9820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838201"/>
            <a:ext cx="7745505" cy="5287962"/>
          </a:xfrm>
        </p:spPr>
        <p:txBody>
          <a:bodyPr>
            <a:normAutofit/>
          </a:bodyPr>
          <a:lstStyle/>
          <a:p>
            <a:pPr lvl="0"/>
            <a:r>
              <a:rPr lang="en-US" dirty="0" smtClean="0"/>
              <a:t>4.  Do you become irritated over basically   </a:t>
            </a:r>
          </a:p>
          <a:p>
            <a:pPr marL="0" lvl="0" indent="0">
              <a:buNone/>
            </a:pPr>
            <a:r>
              <a:rPr lang="en-US" dirty="0"/>
              <a:t> </a:t>
            </a:r>
            <a:r>
              <a:rPr lang="en-US" dirty="0" smtClean="0"/>
              <a:t>         insignificant matters?</a:t>
            </a:r>
          </a:p>
          <a:p>
            <a:pPr lvl="0"/>
            <a:endParaRPr lang="en-US" dirty="0" smtClean="0"/>
          </a:p>
          <a:p>
            <a:pPr lvl="0"/>
            <a:r>
              <a:rPr lang="en-US" dirty="0" smtClean="0"/>
              <a:t>5. Do you have less energy than you seem to need or </a:t>
            </a:r>
          </a:p>
          <a:p>
            <a:pPr marL="0" lvl="0" indent="0">
              <a:buNone/>
            </a:pPr>
            <a:r>
              <a:rPr lang="en-US" dirty="0"/>
              <a:t> </a:t>
            </a:r>
            <a:r>
              <a:rPr lang="en-US" dirty="0" smtClean="0"/>
              <a:t>        would like to have?</a:t>
            </a:r>
          </a:p>
          <a:p>
            <a:pPr lvl="0"/>
            <a:endParaRPr lang="en-US" dirty="0" smtClean="0"/>
          </a:p>
          <a:p>
            <a:pPr lvl="0"/>
            <a:r>
              <a:rPr lang="en-US" dirty="0" smtClean="0"/>
              <a:t>6. Do you have too many things to do and not </a:t>
            </a:r>
          </a:p>
          <a:p>
            <a:pPr marL="0" lvl="0" indent="0">
              <a:buNone/>
            </a:pPr>
            <a:r>
              <a:rPr lang="en-US" dirty="0"/>
              <a:t> </a:t>
            </a:r>
            <a:r>
              <a:rPr lang="en-US" dirty="0" smtClean="0"/>
              <a:t>        enough time to do them?</a:t>
            </a:r>
          </a:p>
          <a:p>
            <a:pPr lvl="0"/>
            <a:endParaRPr lang="en-US" dirty="0" smtClean="0"/>
          </a:p>
          <a:p>
            <a:pPr lvl="0"/>
            <a:r>
              <a:rPr lang="en-US" dirty="0" smtClean="0"/>
              <a:t>7. Do you have headaches or stomach problems?</a:t>
            </a:r>
          </a:p>
          <a:p>
            <a:pPr lvl="0"/>
            <a:endParaRPr lang="en-US" dirty="0" smtClean="0"/>
          </a:p>
          <a:p>
            <a:pPr marL="0" indent="0">
              <a:buNone/>
            </a:pPr>
            <a:endParaRPr lang="en-US" dirty="0"/>
          </a:p>
        </p:txBody>
      </p:sp>
    </p:spTree>
    <p:extLst>
      <p:ext uri="{BB962C8B-B14F-4D97-AF65-F5344CB8AC3E}">
        <p14:creationId xmlns:p14="http://schemas.microsoft.com/office/powerpoint/2010/main" val="899820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731520"/>
            <a:ext cx="8229600" cy="5593080"/>
          </a:xfrm>
        </p:spPr>
        <p:txBody>
          <a:bodyPr>
            <a:normAutofit/>
          </a:bodyPr>
          <a:lstStyle/>
          <a:p>
            <a:pPr marL="45720" indent="0">
              <a:buNone/>
            </a:pPr>
            <a:r>
              <a:rPr lang="en-US" dirty="0" smtClean="0"/>
              <a:t>8. Do you feel pressure to accomplish or get things done?</a:t>
            </a:r>
          </a:p>
          <a:p>
            <a:pPr marL="45720" lvl="0" indent="0">
              <a:buNone/>
            </a:pPr>
            <a:endParaRPr lang="en-US" dirty="0" smtClean="0"/>
          </a:p>
          <a:p>
            <a:pPr marL="45720" lvl="0" indent="0">
              <a:buNone/>
            </a:pPr>
            <a:r>
              <a:rPr lang="en-US" dirty="0" smtClean="0"/>
              <a:t>9. Are you very concerned about being either well liked or </a:t>
            </a:r>
          </a:p>
          <a:p>
            <a:pPr marL="45720" lvl="0" indent="0">
              <a:buNone/>
            </a:pPr>
            <a:r>
              <a:rPr lang="en-US" dirty="0"/>
              <a:t> </a:t>
            </a:r>
            <a:r>
              <a:rPr lang="en-US" dirty="0" smtClean="0"/>
              <a:t>     successful?</a:t>
            </a:r>
          </a:p>
          <a:p>
            <a:pPr marL="45720" lvl="0" indent="0">
              <a:buNone/>
            </a:pPr>
            <a:endParaRPr lang="en-US" dirty="0" smtClean="0"/>
          </a:p>
          <a:p>
            <a:pPr marL="45720" lvl="0" indent="0">
              <a:buNone/>
            </a:pPr>
            <a:r>
              <a:rPr lang="en-US" dirty="0" smtClean="0"/>
              <a:t>10. Do you perform well enough in life to satisfy yourself?</a:t>
            </a:r>
          </a:p>
          <a:p>
            <a:pPr marL="45720" lvl="0" indent="0">
              <a:buNone/>
            </a:pPr>
            <a:endParaRPr lang="en-US" dirty="0" smtClean="0"/>
          </a:p>
          <a:p>
            <a:pPr marL="45720" lvl="0" indent="0">
              <a:buNone/>
            </a:pPr>
            <a:r>
              <a:rPr lang="en-US" dirty="0" smtClean="0"/>
              <a:t>11. Do you get satisfaction from the small joys or simple  </a:t>
            </a:r>
          </a:p>
          <a:p>
            <a:pPr marL="45720" lvl="0" indent="0">
              <a:buNone/>
            </a:pPr>
            <a:r>
              <a:rPr lang="en-US" dirty="0" smtClean="0"/>
              <a:t>       pleasures of life?</a:t>
            </a:r>
          </a:p>
          <a:p>
            <a:pPr marL="45720" lvl="0" indent="0">
              <a:buNone/>
            </a:pPr>
            <a:endParaRPr lang="en-US" dirty="0" smtClean="0"/>
          </a:p>
          <a:p>
            <a:pPr marL="45720" lvl="0" indent="0">
              <a:buNone/>
            </a:pPr>
            <a:r>
              <a:rPr lang="en-US" dirty="0" smtClean="0"/>
              <a:t>12. Are you able to really relax and have fun?</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5004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Objectives</a:t>
            </a:r>
            <a:endParaRPr lang="en-US" i="1" dirty="0"/>
          </a:p>
        </p:txBody>
      </p:sp>
      <p:sp>
        <p:nvSpPr>
          <p:cNvPr id="3" name="Content Placeholder 2"/>
          <p:cNvSpPr>
            <a:spLocks noGrp="1"/>
          </p:cNvSpPr>
          <p:nvPr>
            <p:ph idx="1"/>
          </p:nvPr>
        </p:nvSpPr>
        <p:spPr/>
        <p:txBody>
          <a:bodyPr/>
          <a:lstStyle/>
          <a:p>
            <a:pPr marL="0" indent="0" algn="just">
              <a:buNone/>
            </a:pPr>
            <a:r>
              <a:rPr lang="en-US" dirty="0" smtClean="0"/>
              <a:t>To discover one’s emotional intelligence.</a:t>
            </a:r>
          </a:p>
          <a:p>
            <a:pPr marL="0" indent="0" algn="just">
              <a:buNone/>
            </a:pPr>
            <a:endParaRPr lang="en-US" dirty="0"/>
          </a:p>
          <a:p>
            <a:pPr marL="0" indent="0" algn="just">
              <a:buNone/>
            </a:pPr>
            <a:r>
              <a:rPr lang="en-US" dirty="0" smtClean="0"/>
              <a:t>To share factors that lead to emotionally intelligent person.</a:t>
            </a:r>
          </a:p>
          <a:p>
            <a:pPr marL="0" indent="0" algn="just">
              <a:buNone/>
            </a:pPr>
            <a:endParaRPr lang="en-US" dirty="0"/>
          </a:p>
          <a:p>
            <a:pPr marL="0" indent="0" algn="just">
              <a:buNone/>
            </a:pPr>
            <a:r>
              <a:rPr lang="en-US" dirty="0" smtClean="0"/>
              <a:t>To discover one’s stressors in life. </a:t>
            </a:r>
          </a:p>
          <a:p>
            <a:pPr marL="0" indent="0" algn="just">
              <a:buNone/>
            </a:pPr>
            <a:endParaRPr lang="en-US" dirty="0"/>
          </a:p>
          <a:p>
            <a:pPr marL="0" indent="0" algn="just">
              <a:buNone/>
            </a:pPr>
            <a:r>
              <a:rPr lang="en-US" dirty="0" smtClean="0"/>
              <a:t>To affirm one’s qualities with the help of others.</a:t>
            </a:r>
            <a:endParaRPr lang="en-US" dirty="0"/>
          </a:p>
        </p:txBody>
      </p:sp>
    </p:spTree>
    <p:extLst>
      <p:ext uri="{BB962C8B-B14F-4D97-AF65-F5344CB8AC3E}">
        <p14:creationId xmlns:p14="http://schemas.microsoft.com/office/powerpoint/2010/main" val="165840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pPr algn="ctr"/>
            <a:r>
              <a:rPr lang="en-US" dirty="0" smtClean="0"/>
              <a:t>Give yourself one point for each question 1-9 with yes response and one point for each question 10-12 with NO response.</a:t>
            </a:r>
          </a:p>
          <a:p>
            <a:pPr marL="0" indent="0" algn="ctr">
              <a:buNone/>
            </a:pPr>
            <a:endParaRPr lang="en-US" dirty="0"/>
          </a:p>
          <a:p>
            <a:pPr marL="0" indent="0" algn="ctr">
              <a:buNone/>
            </a:pPr>
            <a:endParaRPr lang="en-US" dirty="0" smtClean="0"/>
          </a:p>
          <a:p>
            <a:pPr algn="ctr"/>
            <a:r>
              <a:rPr lang="en-US" dirty="0" smtClean="0"/>
              <a:t>If your score is four or more, then you may be under significant stress. You may want to find more about managing stress.</a:t>
            </a:r>
          </a:p>
          <a:p>
            <a:pPr marL="0" indent="0">
              <a:buNone/>
            </a:pPr>
            <a:endParaRPr lang="en-US" dirty="0"/>
          </a:p>
        </p:txBody>
      </p:sp>
    </p:spTree>
    <p:extLst>
      <p:ext uri="{BB962C8B-B14F-4D97-AF65-F5344CB8AC3E}">
        <p14:creationId xmlns:p14="http://schemas.microsoft.com/office/powerpoint/2010/main" val="26485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pPr marL="0" indent="0">
              <a:buNone/>
            </a:pPr>
            <a:r>
              <a:rPr lang="en-US" dirty="0" err="1" smtClean="0"/>
              <a:t>Ollendorf</a:t>
            </a:r>
            <a:r>
              <a:rPr lang="en-US" dirty="0" smtClean="0"/>
              <a:t> , M. (1989). How much do librarians know about stress management?</a:t>
            </a:r>
          </a:p>
          <a:p>
            <a:pPr marL="0" indent="0">
              <a:buNone/>
            </a:pPr>
            <a:endParaRPr lang="en-US" dirty="0"/>
          </a:p>
          <a:p>
            <a:pPr marL="0" indent="0" algn="ctr">
              <a:buNone/>
            </a:pPr>
            <a:r>
              <a:rPr lang="en-US" dirty="0" smtClean="0"/>
              <a:t>Finding: </a:t>
            </a:r>
            <a:r>
              <a:rPr lang="en-US" b="1" dirty="0" smtClean="0"/>
              <a:t>That there is a need for stress management training for librarians.</a:t>
            </a:r>
            <a:endParaRPr lang="en-US" b="1" dirty="0"/>
          </a:p>
        </p:txBody>
      </p:sp>
      <p:pic>
        <p:nvPicPr>
          <p:cNvPr id="13314" name="Picture 2" descr="F:\re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86200"/>
            <a:ext cx="3886200" cy="21795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800" dirty="0" smtClean="0"/>
              <a:t>Associate </a:t>
            </a:r>
            <a:r>
              <a:rPr lang="en-US" sz="4800" dirty="0"/>
              <a:t>with people whom you enjoy.</a:t>
            </a:r>
          </a:p>
          <a:p>
            <a:endParaRPr lang="en-US" dirty="0"/>
          </a:p>
        </p:txBody>
      </p:sp>
      <p:sp>
        <p:nvSpPr>
          <p:cNvPr id="2" name="Title 1"/>
          <p:cNvSpPr>
            <a:spLocks noGrp="1"/>
          </p:cNvSpPr>
          <p:nvPr>
            <p:ph type="title"/>
          </p:nvPr>
        </p:nvSpPr>
        <p:spPr>
          <a:xfrm>
            <a:off x="688490" y="228600"/>
            <a:ext cx="7756263" cy="1395806"/>
          </a:xfrm>
        </p:spPr>
        <p:txBody>
          <a:bodyPr>
            <a:noAutofit/>
          </a:bodyPr>
          <a:lstStyle/>
          <a:p>
            <a:r>
              <a:rPr lang="en-US" sz="4400" i="1" dirty="0"/>
              <a:t>STRATEGIES FOR STRESS MANAGEMENT</a:t>
            </a:r>
          </a:p>
        </p:txBody>
      </p:sp>
      <p:pic>
        <p:nvPicPr>
          <p:cNvPr id="6146" name="Picture 2" descr="C:\Users\ronald elicay\Desktop\Sample Pictures\Pictures\Pctures2\hel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14800"/>
            <a:ext cx="4572000"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2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762000"/>
            <a:ext cx="8229600" cy="5368925"/>
          </a:xfrm>
        </p:spPr>
        <p:txBody>
          <a:bodyPr/>
          <a:lstStyle/>
          <a:p>
            <a:pPr algn="ctr" eaLnBrk="1" hangingPunct="1">
              <a:buFont typeface="Wingdings" pitchFamily="2" charset="2"/>
              <a:buNone/>
            </a:pPr>
            <a:endParaRPr lang="en-US" sz="4800" dirty="0" smtClean="0"/>
          </a:p>
          <a:p>
            <a:pPr eaLnBrk="1" hangingPunct="1">
              <a:buFont typeface="Wingdings" pitchFamily="2" charset="2"/>
              <a:buNone/>
            </a:pPr>
            <a:r>
              <a:rPr lang="en-US" sz="3600" dirty="0" smtClean="0"/>
              <a:t>Engage in various physical </a:t>
            </a:r>
          </a:p>
          <a:p>
            <a:pPr eaLnBrk="1" hangingPunct="1">
              <a:buFont typeface="Wingdings" pitchFamily="2" charset="2"/>
              <a:buNone/>
            </a:pPr>
            <a:r>
              <a:rPr lang="en-US" sz="3600" dirty="0" smtClean="0"/>
              <a:t>exercise that is convenient </a:t>
            </a:r>
          </a:p>
          <a:p>
            <a:pPr eaLnBrk="1" hangingPunct="1">
              <a:buFont typeface="Wingdings" pitchFamily="2" charset="2"/>
              <a:buNone/>
            </a:pPr>
            <a:r>
              <a:rPr lang="en-US" sz="3600" dirty="0" smtClean="0"/>
              <a:t>and pleasurable. </a:t>
            </a:r>
          </a:p>
          <a:p>
            <a:pPr eaLnBrk="1" hangingPunct="1">
              <a:buFont typeface="Wingdings" pitchFamily="2" charset="2"/>
              <a:buNone/>
            </a:pPr>
            <a:r>
              <a:rPr lang="en-US" sz="3600" dirty="0" smtClean="0"/>
              <a:t>Sometimes it helps </a:t>
            </a:r>
          </a:p>
          <a:p>
            <a:pPr eaLnBrk="1" hangingPunct="1">
              <a:buFont typeface="Wingdings" pitchFamily="2" charset="2"/>
              <a:buNone/>
            </a:pPr>
            <a:r>
              <a:rPr lang="en-US" sz="3600" dirty="0" smtClean="0"/>
              <a:t>a friend to exercise </a:t>
            </a:r>
          </a:p>
          <a:p>
            <a:pPr eaLnBrk="1" hangingPunct="1">
              <a:buFont typeface="Wingdings" pitchFamily="2" charset="2"/>
              <a:buNone/>
            </a:pPr>
            <a:r>
              <a:rPr lang="en-US" sz="3600" dirty="0" smtClean="0"/>
              <a:t>with you.</a:t>
            </a:r>
          </a:p>
        </p:txBody>
      </p:sp>
      <p:pic>
        <p:nvPicPr>
          <p:cNvPr id="23554" name="Picture 2" descr="F:\physica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962400" cy="304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7346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000" dirty="0" smtClean="0"/>
          </a:p>
          <a:p>
            <a:pPr marL="0" indent="0" algn="ctr">
              <a:buNone/>
            </a:pPr>
            <a:r>
              <a:rPr lang="en-US" sz="4000" dirty="0" smtClean="0"/>
              <a:t>Don’t </a:t>
            </a:r>
            <a:r>
              <a:rPr lang="en-US" sz="4000" dirty="0"/>
              <a:t>let one thing dominate you, such as school work, relationships, jobs, sports, etc.</a:t>
            </a:r>
          </a:p>
          <a:p>
            <a:pPr marL="0" indent="0">
              <a:buNone/>
            </a:pPr>
            <a:endParaRPr lang="en-US" dirty="0"/>
          </a:p>
        </p:txBody>
      </p:sp>
      <p:pic>
        <p:nvPicPr>
          <p:cNvPr id="9218" name="Picture 2" descr="C:\Users\ronald elicay\Desktop\Sample Pictures\Pictures\selfeste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38898" flipV="1">
            <a:off x="6093640" y="275857"/>
            <a:ext cx="2602390" cy="25540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98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457200"/>
            <a:ext cx="7745505" cy="6400799"/>
          </a:xfrm>
        </p:spPr>
        <p:txBody>
          <a:bodyPr>
            <a:normAutofit/>
          </a:bodyPr>
          <a:lstStyle/>
          <a:p>
            <a:pPr marL="0" indent="0" algn="ctr">
              <a:buNone/>
            </a:pPr>
            <a:endParaRPr lang="en-US" sz="4400" dirty="0" smtClean="0"/>
          </a:p>
          <a:p>
            <a:pPr marL="0" indent="0">
              <a:buNone/>
            </a:pPr>
            <a:r>
              <a:rPr lang="en-US" sz="4400" dirty="0" smtClean="0"/>
              <a:t>Take </a:t>
            </a:r>
            <a:r>
              <a:rPr lang="en-US" sz="4400" dirty="0"/>
              <a:t>responsibility </a:t>
            </a:r>
            <a:endParaRPr lang="en-US" sz="4400" dirty="0" smtClean="0"/>
          </a:p>
          <a:p>
            <a:pPr marL="0" indent="0">
              <a:buNone/>
            </a:pPr>
            <a:r>
              <a:rPr lang="en-US" sz="4400" dirty="0" smtClean="0"/>
              <a:t>for </a:t>
            </a:r>
            <a:r>
              <a:rPr lang="en-US" sz="4400" dirty="0"/>
              <a:t>your life </a:t>
            </a:r>
            <a:endParaRPr lang="en-US" sz="4400" dirty="0" smtClean="0"/>
          </a:p>
          <a:p>
            <a:pPr marL="0" indent="0">
              <a:buNone/>
            </a:pPr>
            <a:r>
              <a:rPr lang="en-US" sz="4400" dirty="0" smtClean="0"/>
              <a:t>and </a:t>
            </a:r>
            <a:r>
              <a:rPr lang="en-US" sz="4400" dirty="0"/>
              <a:t>your feelings, </a:t>
            </a:r>
            <a:endParaRPr lang="en-US" sz="4400" dirty="0" smtClean="0"/>
          </a:p>
          <a:p>
            <a:pPr marL="0" indent="0">
              <a:buNone/>
            </a:pPr>
            <a:r>
              <a:rPr lang="en-US" sz="4400" dirty="0" smtClean="0"/>
              <a:t>but </a:t>
            </a:r>
            <a:r>
              <a:rPr lang="en-US" sz="4400" dirty="0"/>
              <a:t>never </a:t>
            </a:r>
            <a:endParaRPr lang="en-US" sz="4400" dirty="0" smtClean="0"/>
          </a:p>
          <a:p>
            <a:pPr marL="0" indent="0">
              <a:buNone/>
            </a:pPr>
            <a:r>
              <a:rPr lang="en-US" sz="4400" dirty="0" smtClean="0"/>
              <a:t>blame </a:t>
            </a:r>
          </a:p>
          <a:p>
            <a:pPr marL="0" indent="0">
              <a:buNone/>
            </a:pPr>
            <a:r>
              <a:rPr lang="en-US" sz="4400" dirty="0" smtClean="0"/>
              <a:t>yourself.</a:t>
            </a:r>
          </a:p>
          <a:p>
            <a:pPr marL="0" indent="0">
              <a:buNone/>
            </a:pPr>
            <a:endParaRPr lang="en-US" sz="4400" dirty="0"/>
          </a:p>
        </p:txBody>
      </p:sp>
      <p:pic>
        <p:nvPicPr>
          <p:cNvPr id="8194" name="Picture 2" descr="C:\Users\ronald elicay\Desktop\Sample Pictures\Pictures\bored-girl-classroom-IC5011-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92261"/>
            <a:ext cx="4800600" cy="254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09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400" dirty="0" smtClean="0"/>
          </a:p>
          <a:p>
            <a:pPr marL="0" indent="0" algn="ctr">
              <a:buNone/>
            </a:pPr>
            <a:r>
              <a:rPr lang="en-US" sz="4400" dirty="0" smtClean="0"/>
              <a:t>Maintain </a:t>
            </a:r>
            <a:r>
              <a:rPr lang="en-US" sz="4400" dirty="0"/>
              <a:t>a reasonable diet and sane sleep habits.</a:t>
            </a:r>
          </a:p>
          <a:p>
            <a:pPr marL="0" indent="0">
              <a:buNone/>
            </a:pPr>
            <a:endParaRPr lang="en-US" dirty="0"/>
          </a:p>
        </p:txBody>
      </p:sp>
    </p:spTree>
    <p:extLst>
      <p:ext uri="{BB962C8B-B14F-4D97-AF65-F5344CB8AC3E}">
        <p14:creationId xmlns:p14="http://schemas.microsoft.com/office/powerpoint/2010/main" val="1253844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a:t>Avoid the use of sleeping pills, tranquilizers, and other drugs to control stress</a:t>
            </a:r>
          </a:p>
        </p:txBody>
      </p:sp>
      <p:pic>
        <p:nvPicPr>
          <p:cNvPr id="10242" name="Picture 2" descr="C:\Users\ronald elicay\Desktop\Sample Pictures\Pictures\Pctures2\equ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92" y="4267200"/>
            <a:ext cx="7696200" cy="2362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206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745505" cy="3877815"/>
          </a:xfrm>
        </p:spPr>
        <p:txBody>
          <a:bodyPr/>
          <a:lstStyle/>
          <a:p>
            <a:pPr marL="0" indent="0" algn="ctr">
              <a:buNone/>
            </a:pPr>
            <a:r>
              <a:rPr lang="en-US" sz="4400" dirty="0"/>
              <a:t>Protect your personal freedom.</a:t>
            </a:r>
          </a:p>
          <a:p>
            <a:pPr marL="0" indent="0">
              <a:buNone/>
            </a:pPr>
            <a:endParaRPr lang="en-US" dirty="0"/>
          </a:p>
        </p:txBody>
      </p:sp>
      <p:pic>
        <p:nvPicPr>
          <p:cNvPr id="11266" name="Picture 2" descr="C:\Users\ronald elicay\Desktop\Sample Pictures\Picture 4\cellph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19588"/>
            <a:ext cx="784860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461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dirty="0"/>
              <a:t>Find a time and place each day where you can have complete privacy.</a:t>
            </a:r>
          </a:p>
          <a:p>
            <a:pPr marL="0" indent="0">
              <a:buNone/>
            </a:pPr>
            <a:endParaRPr lang="en-US" dirty="0"/>
          </a:p>
        </p:txBody>
      </p:sp>
    </p:spTree>
    <p:extLst>
      <p:ext uri="{BB962C8B-B14F-4D97-AF65-F5344CB8AC3E}">
        <p14:creationId xmlns:p14="http://schemas.microsoft.com/office/powerpoint/2010/main" val="3587302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 </a:t>
            </a:r>
            <a:r>
              <a:rPr lang="en-US" i="1" dirty="0" smtClean="0"/>
              <a:t>(Emotional awareness questionnaire)</a:t>
            </a:r>
            <a:endParaRPr lang="en-US" i="1" dirty="0"/>
          </a:p>
        </p:txBody>
      </p:sp>
      <p:sp>
        <p:nvSpPr>
          <p:cNvPr id="3" name="Content Placeholder 2"/>
          <p:cNvSpPr>
            <a:spLocks noGrp="1"/>
          </p:cNvSpPr>
          <p:nvPr>
            <p:ph idx="1"/>
          </p:nvPr>
        </p:nvSpPr>
        <p:spPr>
          <a:xfrm>
            <a:off x="457200" y="1508760"/>
            <a:ext cx="7239000" cy="4846320"/>
          </a:xfrm>
        </p:spPr>
        <p:txBody>
          <a:bodyPr>
            <a:normAutofit/>
          </a:bodyPr>
          <a:lstStyle/>
          <a:p>
            <a:pPr marL="0" indent="0">
              <a:buNone/>
            </a:pPr>
            <a:endParaRPr lang="en-US" sz="4800" i="1" dirty="0" smtClean="0"/>
          </a:p>
          <a:p>
            <a:pPr marL="0" indent="0">
              <a:buNone/>
            </a:pPr>
            <a:r>
              <a:rPr lang="en-US" sz="4000" i="1" dirty="0" smtClean="0"/>
              <a:t>Instruction: Answer Yes, No or Not Sure to those items in your questionnaire</a:t>
            </a:r>
            <a:r>
              <a:rPr lang="en-US" sz="4800" i="1" dirty="0" smtClean="0"/>
              <a:t>.</a:t>
            </a:r>
            <a:endParaRPr lang="en-US" sz="4800" i="1" dirty="0"/>
          </a:p>
        </p:txBody>
      </p:sp>
      <p:pic>
        <p:nvPicPr>
          <p:cNvPr id="6" name="Picture 5" descr="C:\Users\ronald elicay\Desktop\Sample Pictures\Pctures2\thinking.jpg"/>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24199" y="4419600"/>
            <a:ext cx="4422775"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Surround yourself with cues from positive thoughts and relaxation</a:t>
            </a:r>
          </a:p>
          <a:p>
            <a:pPr marL="0" indent="0">
              <a:buNone/>
            </a:pPr>
            <a:endParaRPr lang="en-US" dirty="0"/>
          </a:p>
        </p:txBody>
      </p:sp>
      <p:pic>
        <p:nvPicPr>
          <p:cNvPr id="12290" name="Picture 2" descr="C:\Users\ronald elicay\Desktop\Sample Pictures\Picture 4\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19600"/>
            <a:ext cx="7794282"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4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dirty="0"/>
              <a:t>Review your obligations from time to time and make sure they are still good for you. If they’re not let them go.</a:t>
            </a:r>
          </a:p>
          <a:p>
            <a:pPr marL="0" indent="0">
              <a:buNone/>
            </a:pPr>
            <a:endParaRPr lang="en-US" dirty="0"/>
          </a:p>
        </p:txBody>
      </p:sp>
    </p:spTree>
    <p:extLst>
      <p:ext uri="{BB962C8B-B14F-4D97-AF65-F5344CB8AC3E}">
        <p14:creationId xmlns:p14="http://schemas.microsoft.com/office/powerpoint/2010/main" val="3974675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Open your self to new experiences. Try new things, new food and new places.</a:t>
            </a:r>
          </a:p>
          <a:p>
            <a:pPr marL="0" indent="0">
              <a:buNone/>
            </a:pPr>
            <a:endParaRPr lang="en-US" dirty="0"/>
          </a:p>
        </p:txBody>
      </p:sp>
    </p:spTree>
    <p:extLst>
      <p:ext uri="{BB962C8B-B14F-4D97-AF65-F5344CB8AC3E}">
        <p14:creationId xmlns:p14="http://schemas.microsoft.com/office/powerpoint/2010/main" val="3605254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When worry start to build up, talk to someone.</a:t>
            </a:r>
          </a:p>
          <a:p>
            <a:pPr marL="0" indent="0">
              <a:buNone/>
            </a:pPr>
            <a:endParaRPr lang="en-US" dirty="0"/>
          </a:p>
        </p:txBody>
      </p:sp>
      <p:pic>
        <p:nvPicPr>
          <p:cNvPr id="7170" name="Picture 2" descr="C:\Users\ronald elicay\Desktop\Sample Pictures\Pictures\low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962400"/>
            <a:ext cx="6629400" cy="25145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dirty="0"/>
              <a:t>Learn and practice relaxation or meditation skills</a:t>
            </a:r>
          </a:p>
          <a:p>
            <a:pPr marL="0" indent="0">
              <a:buNone/>
            </a:pP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54858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1066800" y="6248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i="0">
                <a:solidFill>
                  <a:schemeClr val="accent2"/>
                </a:solidFill>
              </a:rPr>
              <a:t>CRESST Model of Learning, Baker (1995)</a:t>
            </a:r>
          </a:p>
        </p:txBody>
      </p:sp>
      <p:sp>
        <p:nvSpPr>
          <p:cNvPr id="5123" name="Oval 16"/>
          <p:cNvSpPr>
            <a:spLocks noChangeArrowheads="1"/>
          </p:cNvSpPr>
          <p:nvPr/>
        </p:nvSpPr>
        <p:spPr bwMode="auto">
          <a:xfrm>
            <a:off x="3656013" y="2357438"/>
            <a:ext cx="1755775" cy="1755775"/>
          </a:xfrm>
          <a:prstGeom prst="ellipse">
            <a:avLst/>
          </a:prstGeom>
          <a:solidFill>
            <a:srgbClr val="CCFFCC"/>
          </a:solidFill>
          <a:ln w="9525">
            <a:solidFill>
              <a:srgbClr val="003300"/>
            </a:solidFill>
            <a:miter lim="800000"/>
            <a:headEnd/>
            <a:tailEnd/>
          </a:ln>
        </p:spPr>
        <p:txBody>
          <a:bodyPr wrap="none" anchor="ctr"/>
          <a:lstStyle/>
          <a:p>
            <a:pPr algn="ctr"/>
            <a:r>
              <a:rPr lang="en-US" sz="3200" b="1">
                <a:solidFill>
                  <a:srgbClr val="006600"/>
                </a:solidFill>
              </a:rPr>
              <a:t>Working</a:t>
            </a:r>
          </a:p>
        </p:txBody>
      </p:sp>
      <p:sp>
        <p:nvSpPr>
          <p:cNvPr id="5124" name="Oval 17"/>
          <p:cNvSpPr>
            <a:spLocks noChangeArrowheads="1"/>
          </p:cNvSpPr>
          <p:nvPr/>
        </p:nvSpPr>
        <p:spPr bwMode="auto">
          <a:xfrm>
            <a:off x="6248400" y="987425"/>
            <a:ext cx="1755775" cy="1755775"/>
          </a:xfrm>
          <a:prstGeom prst="ellipse">
            <a:avLst/>
          </a:prstGeom>
          <a:solidFill>
            <a:srgbClr val="CCFFCC"/>
          </a:solidFill>
          <a:ln w="9525">
            <a:solidFill>
              <a:srgbClr val="003300"/>
            </a:solidFill>
            <a:miter lim="800000"/>
            <a:headEnd/>
            <a:tailEnd/>
          </a:ln>
        </p:spPr>
        <p:txBody>
          <a:bodyPr wrap="none" anchor="ctr"/>
          <a:lstStyle/>
          <a:p>
            <a:pPr algn="ctr"/>
            <a:r>
              <a:rPr lang="en-US" sz="3200" b="1">
                <a:solidFill>
                  <a:srgbClr val="006600"/>
                </a:solidFill>
              </a:rPr>
              <a:t>Problem</a:t>
            </a:r>
          </a:p>
          <a:p>
            <a:pPr algn="ctr"/>
            <a:r>
              <a:rPr lang="en-US" sz="3200" b="1">
                <a:solidFill>
                  <a:srgbClr val="006600"/>
                </a:solidFill>
              </a:rPr>
              <a:t>Solving</a:t>
            </a:r>
          </a:p>
        </p:txBody>
      </p:sp>
      <p:sp>
        <p:nvSpPr>
          <p:cNvPr id="5125" name="Oval 18"/>
          <p:cNvSpPr>
            <a:spLocks noChangeArrowheads="1"/>
          </p:cNvSpPr>
          <p:nvPr/>
        </p:nvSpPr>
        <p:spPr bwMode="auto">
          <a:xfrm>
            <a:off x="3657600" y="228600"/>
            <a:ext cx="1755775" cy="1755775"/>
          </a:xfrm>
          <a:prstGeom prst="ellipse">
            <a:avLst/>
          </a:prstGeom>
          <a:solidFill>
            <a:srgbClr val="CCFFCC"/>
          </a:solidFill>
          <a:ln w="9525">
            <a:solidFill>
              <a:srgbClr val="003300"/>
            </a:solidFill>
            <a:miter lim="800000"/>
            <a:headEnd/>
            <a:tailEnd/>
          </a:ln>
        </p:spPr>
        <p:txBody>
          <a:bodyPr wrap="none" anchor="ctr"/>
          <a:lstStyle/>
          <a:p>
            <a:pPr algn="ctr"/>
            <a:r>
              <a:rPr lang="en-US" sz="2000" b="1">
                <a:solidFill>
                  <a:srgbClr val="006600"/>
                </a:solidFill>
              </a:rPr>
              <a:t>Content</a:t>
            </a:r>
          </a:p>
          <a:p>
            <a:pPr algn="ctr"/>
            <a:r>
              <a:rPr lang="en-US" sz="2000" b="1">
                <a:solidFill>
                  <a:srgbClr val="006600"/>
                </a:solidFill>
              </a:rPr>
              <a:t>Understanding</a:t>
            </a:r>
          </a:p>
        </p:txBody>
      </p:sp>
      <p:sp>
        <p:nvSpPr>
          <p:cNvPr id="5126" name="Oval 19"/>
          <p:cNvSpPr>
            <a:spLocks noChangeArrowheads="1"/>
          </p:cNvSpPr>
          <p:nvPr/>
        </p:nvSpPr>
        <p:spPr bwMode="auto">
          <a:xfrm>
            <a:off x="5638800" y="4038600"/>
            <a:ext cx="1755775" cy="1755775"/>
          </a:xfrm>
          <a:prstGeom prst="ellipse">
            <a:avLst/>
          </a:prstGeom>
          <a:solidFill>
            <a:srgbClr val="CCFFCC"/>
          </a:solidFill>
          <a:ln w="9525">
            <a:solidFill>
              <a:srgbClr val="003300"/>
            </a:solidFill>
            <a:miter lim="800000"/>
            <a:headEnd/>
            <a:tailEnd/>
          </a:ln>
        </p:spPr>
        <p:txBody>
          <a:bodyPr wrap="none" anchor="ctr"/>
          <a:lstStyle/>
          <a:p>
            <a:pPr algn="ctr"/>
            <a:r>
              <a:rPr lang="en-US" sz="2000" b="1">
                <a:solidFill>
                  <a:srgbClr val="006600"/>
                </a:solidFill>
              </a:rPr>
              <a:t>Collaboration</a:t>
            </a:r>
          </a:p>
        </p:txBody>
      </p:sp>
      <p:sp>
        <p:nvSpPr>
          <p:cNvPr id="5127" name="Oval 20"/>
          <p:cNvSpPr>
            <a:spLocks noChangeArrowheads="1"/>
          </p:cNvSpPr>
          <p:nvPr/>
        </p:nvSpPr>
        <p:spPr bwMode="auto">
          <a:xfrm>
            <a:off x="1219200" y="1016000"/>
            <a:ext cx="1755775" cy="1755775"/>
          </a:xfrm>
          <a:prstGeom prst="ellipse">
            <a:avLst/>
          </a:prstGeom>
          <a:solidFill>
            <a:srgbClr val="CCFFCC"/>
          </a:solidFill>
          <a:ln w="9525">
            <a:solidFill>
              <a:srgbClr val="003300"/>
            </a:solidFill>
            <a:miter lim="800000"/>
            <a:headEnd/>
            <a:tailEnd/>
          </a:ln>
        </p:spPr>
        <p:txBody>
          <a:bodyPr wrap="none" anchor="ctr"/>
          <a:lstStyle/>
          <a:p>
            <a:pPr algn="ctr"/>
            <a:r>
              <a:rPr lang="en-US" sz="2000" b="1">
                <a:solidFill>
                  <a:srgbClr val="006600"/>
                </a:solidFill>
              </a:rPr>
              <a:t>Communication</a:t>
            </a:r>
          </a:p>
        </p:txBody>
      </p:sp>
      <p:sp>
        <p:nvSpPr>
          <p:cNvPr id="5128" name="Oval 21"/>
          <p:cNvSpPr>
            <a:spLocks noChangeArrowheads="1"/>
          </p:cNvSpPr>
          <p:nvPr/>
        </p:nvSpPr>
        <p:spPr bwMode="auto">
          <a:xfrm>
            <a:off x="1905000" y="4038600"/>
            <a:ext cx="1755775" cy="1755775"/>
          </a:xfrm>
          <a:prstGeom prst="ellipse">
            <a:avLst/>
          </a:prstGeom>
          <a:solidFill>
            <a:srgbClr val="CCFFCC"/>
          </a:solidFill>
          <a:ln w="9525">
            <a:solidFill>
              <a:srgbClr val="003300"/>
            </a:solidFill>
            <a:miter lim="800000"/>
            <a:headEnd/>
            <a:tailEnd/>
          </a:ln>
        </p:spPr>
        <p:txBody>
          <a:bodyPr wrap="none" anchor="ctr"/>
          <a:lstStyle/>
          <a:p>
            <a:pPr algn="ctr"/>
            <a:r>
              <a:rPr lang="en-US" sz="2000" b="1">
                <a:solidFill>
                  <a:srgbClr val="006600"/>
                </a:solidFill>
              </a:rPr>
              <a:t>Metacognition</a:t>
            </a:r>
          </a:p>
        </p:txBody>
      </p:sp>
      <p:cxnSp>
        <p:nvCxnSpPr>
          <p:cNvPr id="5129" name="AutoShape 22"/>
          <p:cNvCxnSpPr>
            <a:cxnSpLocks noChangeShapeType="1"/>
            <a:stCxn id="5128" idx="7"/>
            <a:endCxn id="5123" idx="3"/>
          </p:cNvCxnSpPr>
          <p:nvPr/>
        </p:nvCxnSpPr>
        <p:spPr bwMode="auto">
          <a:xfrm flipV="1">
            <a:off x="3403600" y="3856038"/>
            <a:ext cx="509588" cy="439737"/>
          </a:xfrm>
          <a:prstGeom prst="straightConnector1">
            <a:avLst/>
          </a:prstGeom>
          <a:noFill/>
          <a:ln w="9525">
            <a:solidFill>
              <a:srgbClr val="003300"/>
            </a:solidFill>
            <a:miter lim="800000"/>
            <a:headEnd/>
            <a:tailEnd/>
          </a:ln>
          <a:extLst>
            <a:ext uri="{909E8E84-426E-40DD-AFC4-6F175D3DCCD1}">
              <a14:hiddenFill xmlns:a14="http://schemas.microsoft.com/office/drawing/2010/main">
                <a:noFill/>
              </a14:hiddenFill>
            </a:ext>
          </a:extLst>
        </p:spPr>
      </p:cxnSp>
      <p:cxnSp>
        <p:nvCxnSpPr>
          <p:cNvPr id="5130" name="AutoShape 23"/>
          <p:cNvCxnSpPr>
            <a:cxnSpLocks noChangeShapeType="1"/>
            <a:stCxn id="5127" idx="6"/>
            <a:endCxn id="5123" idx="1"/>
          </p:cNvCxnSpPr>
          <p:nvPr/>
        </p:nvCxnSpPr>
        <p:spPr bwMode="auto">
          <a:xfrm>
            <a:off x="2974975" y="1893888"/>
            <a:ext cx="938213" cy="720725"/>
          </a:xfrm>
          <a:prstGeom prst="straightConnector1">
            <a:avLst/>
          </a:prstGeom>
          <a:noFill/>
          <a:ln w="9525">
            <a:solidFill>
              <a:srgbClr val="003300"/>
            </a:solidFill>
            <a:miter lim="800000"/>
            <a:headEnd/>
            <a:tailEnd/>
          </a:ln>
          <a:extLst>
            <a:ext uri="{909E8E84-426E-40DD-AFC4-6F175D3DCCD1}">
              <a14:hiddenFill xmlns:a14="http://schemas.microsoft.com/office/drawing/2010/main">
                <a:noFill/>
              </a14:hiddenFill>
            </a:ext>
          </a:extLst>
        </p:spPr>
      </p:cxnSp>
      <p:cxnSp>
        <p:nvCxnSpPr>
          <p:cNvPr id="5131" name="AutoShape 24"/>
          <p:cNvCxnSpPr>
            <a:cxnSpLocks noChangeShapeType="1"/>
            <a:stCxn id="5125" idx="4"/>
            <a:endCxn id="5123" idx="0"/>
          </p:cNvCxnSpPr>
          <p:nvPr/>
        </p:nvCxnSpPr>
        <p:spPr bwMode="auto">
          <a:xfrm flipH="1">
            <a:off x="4533900" y="1984375"/>
            <a:ext cx="1588" cy="373063"/>
          </a:xfrm>
          <a:prstGeom prst="straightConnector1">
            <a:avLst/>
          </a:prstGeom>
          <a:noFill/>
          <a:ln w="9525">
            <a:solidFill>
              <a:srgbClr val="003300"/>
            </a:solidFill>
            <a:miter lim="800000"/>
            <a:headEnd/>
            <a:tailEnd/>
          </a:ln>
          <a:extLst>
            <a:ext uri="{909E8E84-426E-40DD-AFC4-6F175D3DCCD1}">
              <a14:hiddenFill xmlns:a14="http://schemas.microsoft.com/office/drawing/2010/main">
                <a:noFill/>
              </a14:hiddenFill>
            </a:ext>
          </a:extLst>
        </p:spPr>
      </p:cxnSp>
      <p:cxnSp>
        <p:nvCxnSpPr>
          <p:cNvPr id="5132" name="AutoShape 25"/>
          <p:cNvCxnSpPr>
            <a:cxnSpLocks noChangeShapeType="1"/>
            <a:stCxn id="5126" idx="1"/>
            <a:endCxn id="5123" idx="5"/>
          </p:cNvCxnSpPr>
          <p:nvPr/>
        </p:nvCxnSpPr>
        <p:spPr bwMode="auto">
          <a:xfrm flipH="1" flipV="1">
            <a:off x="5154613" y="3856038"/>
            <a:ext cx="741362" cy="439737"/>
          </a:xfrm>
          <a:prstGeom prst="straightConnector1">
            <a:avLst/>
          </a:prstGeom>
          <a:noFill/>
          <a:ln w="9525">
            <a:solidFill>
              <a:srgbClr val="003300"/>
            </a:solidFill>
            <a:miter lim="800000"/>
            <a:headEnd/>
            <a:tailEnd/>
          </a:ln>
          <a:extLst>
            <a:ext uri="{909E8E84-426E-40DD-AFC4-6F175D3DCCD1}">
              <a14:hiddenFill xmlns:a14="http://schemas.microsoft.com/office/drawing/2010/main">
                <a:noFill/>
              </a14:hiddenFill>
            </a:ext>
          </a:extLst>
        </p:spPr>
      </p:cxnSp>
      <p:cxnSp>
        <p:nvCxnSpPr>
          <p:cNvPr id="5133" name="AutoShape 26"/>
          <p:cNvCxnSpPr>
            <a:cxnSpLocks noChangeShapeType="1"/>
            <a:stCxn id="5123" idx="7"/>
            <a:endCxn id="5124" idx="2"/>
          </p:cNvCxnSpPr>
          <p:nvPr/>
        </p:nvCxnSpPr>
        <p:spPr bwMode="auto">
          <a:xfrm flipV="1">
            <a:off x="5154613" y="1865313"/>
            <a:ext cx="1093787" cy="749300"/>
          </a:xfrm>
          <a:prstGeom prst="straightConnector1">
            <a:avLst/>
          </a:prstGeom>
          <a:noFill/>
          <a:ln w="9525">
            <a:solidFill>
              <a:srgbClr val="003300"/>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8661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685800" y="990600"/>
            <a:ext cx="7772400" cy="5105400"/>
          </a:xfrm>
        </p:spPr>
        <p:txBody>
          <a:bodyPr/>
          <a:lstStyle/>
          <a:p>
            <a:pPr eaLnBrk="1" hangingPunct="1">
              <a:buFontTx/>
              <a:buNone/>
            </a:pPr>
            <a:endParaRPr lang="en-US" sz="2800" smtClean="0"/>
          </a:p>
          <a:p>
            <a:pPr algn="ctr" eaLnBrk="1" hangingPunct="1">
              <a:buFontTx/>
              <a:buNone/>
            </a:pPr>
            <a:endParaRPr lang="en-US" sz="2800" smtClean="0"/>
          </a:p>
          <a:p>
            <a:pPr algn="ctr" eaLnBrk="1" hangingPunct="1">
              <a:buFontTx/>
              <a:buNone/>
            </a:pPr>
            <a:r>
              <a:rPr lang="en-US" sz="4000" smtClean="0"/>
              <a:t>Describe results of any experiences that you have with keeping a journal and/or diary.</a:t>
            </a:r>
          </a:p>
        </p:txBody>
      </p:sp>
    </p:spTree>
    <p:extLst>
      <p:ext uri="{BB962C8B-B14F-4D97-AF65-F5344CB8AC3E}">
        <p14:creationId xmlns:p14="http://schemas.microsoft.com/office/powerpoint/2010/main" val="1294330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
          <p:cNvSpPr>
            <a:spLocks noChangeAspect="1" noChangeArrowheads="1" noTextEdit="1"/>
          </p:cNvSpPr>
          <p:nvPr/>
        </p:nvSpPr>
        <p:spPr bwMode="auto">
          <a:xfrm>
            <a:off x="76200" y="76200"/>
            <a:ext cx="8991600" cy="61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7171" name="_s33823"/>
          <p:cNvCxnSpPr>
            <a:cxnSpLocks noChangeShapeType="1"/>
            <a:stCxn id="7193" idx="1"/>
            <a:endCxn id="7187" idx="2"/>
          </p:cNvCxnSpPr>
          <p:nvPr/>
        </p:nvCxnSpPr>
        <p:spPr bwMode="auto">
          <a:xfrm rot="10800000">
            <a:off x="6132513" y="3402013"/>
            <a:ext cx="311150" cy="11461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2" name="_s33821"/>
          <p:cNvCxnSpPr>
            <a:cxnSpLocks noChangeShapeType="1"/>
            <a:stCxn id="7192" idx="1"/>
            <a:endCxn id="7187" idx="2"/>
          </p:cNvCxnSpPr>
          <p:nvPr/>
        </p:nvCxnSpPr>
        <p:spPr bwMode="auto">
          <a:xfrm rot="10800000">
            <a:off x="6132513" y="3402013"/>
            <a:ext cx="311150" cy="4508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3" name="_s33819"/>
          <p:cNvCxnSpPr>
            <a:cxnSpLocks noChangeShapeType="1"/>
            <a:stCxn id="7191" idx="1"/>
            <a:endCxn id="7186" idx="2"/>
          </p:cNvCxnSpPr>
          <p:nvPr/>
        </p:nvCxnSpPr>
        <p:spPr bwMode="auto">
          <a:xfrm rot="10800000">
            <a:off x="2879725" y="3402013"/>
            <a:ext cx="311150" cy="25368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4" name="_s33817"/>
          <p:cNvCxnSpPr>
            <a:cxnSpLocks noChangeShapeType="1"/>
            <a:stCxn id="7190" idx="1"/>
            <a:endCxn id="7186" idx="2"/>
          </p:cNvCxnSpPr>
          <p:nvPr/>
        </p:nvCxnSpPr>
        <p:spPr bwMode="auto">
          <a:xfrm rot="10800000">
            <a:off x="2879725" y="3402013"/>
            <a:ext cx="311150" cy="184150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5" name="_s33815"/>
          <p:cNvCxnSpPr>
            <a:cxnSpLocks noChangeShapeType="1"/>
            <a:stCxn id="7189" idx="1"/>
            <a:endCxn id="7186" idx="2"/>
          </p:cNvCxnSpPr>
          <p:nvPr/>
        </p:nvCxnSpPr>
        <p:spPr bwMode="auto">
          <a:xfrm rot="10800000">
            <a:off x="2879725" y="3402013"/>
            <a:ext cx="311150" cy="11461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6" name="_s33813"/>
          <p:cNvCxnSpPr>
            <a:cxnSpLocks noChangeShapeType="1"/>
            <a:stCxn id="7188" idx="1"/>
            <a:endCxn id="7186" idx="2"/>
          </p:cNvCxnSpPr>
          <p:nvPr/>
        </p:nvCxnSpPr>
        <p:spPr bwMode="auto">
          <a:xfrm rot="10800000">
            <a:off x="2879725" y="3402013"/>
            <a:ext cx="311150" cy="4508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7" name="_s33811"/>
          <p:cNvCxnSpPr>
            <a:cxnSpLocks noChangeShapeType="1"/>
            <a:stCxn id="7187" idx="0"/>
            <a:endCxn id="7185" idx="2"/>
          </p:cNvCxnSpPr>
          <p:nvPr/>
        </p:nvCxnSpPr>
        <p:spPr bwMode="auto">
          <a:xfrm rot="5400000" flipH="1">
            <a:off x="5714206" y="2551907"/>
            <a:ext cx="206375" cy="63023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8" name="_s33809"/>
          <p:cNvCxnSpPr>
            <a:cxnSpLocks noChangeShapeType="1"/>
            <a:stCxn id="7186" idx="0"/>
            <a:endCxn id="7185" idx="2"/>
          </p:cNvCxnSpPr>
          <p:nvPr/>
        </p:nvCxnSpPr>
        <p:spPr bwMode="auto">
          <a:xfrm rot="-5400000">
            <a:off x="4087812" y="1555751"/>
            <a:ext cx="206375" cy="262255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9" name="_s33805"/>
          <p:cNvCxnSpPr>
            <a:cxnSpLocks noChangeShapeType="1"/>
            <a:stCxn id="7185" idx="0"/>
            <a:endCxn id="7182" idx="2"/>
          </p:cNvCxnSpPr>
          <p:nvPr/>
        </p:nvCxnSpPr>
        <p:spPr bwMode="auto">
          <a:xfrm rot="5400000" flipH="1">
            <a:off x="4934744" y="1307307"/>
            <a:ext cx="206375" cy="92868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80" name="_s33804"/>
          <p:cNvCxnSpPr>
            <a:cxnSpLocks noChangeShapeType="1"/>
            <a:stCxn id="7184" idx="0"/>
            <a:endCxn id="7182" idx="2"/>
          </p:cNvCxnSpPr>
          <p:nvPr/>
        </p:nvCxnSpPr>
        <p:spPr bwMode="auto">
          <a:xfrm rot="-5400000">
            <a:off x="3817144" y="1118394"/>
            <a:ext cx="206375" cy="130651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81" name="_s33803"/>
          <p:cNvCxnSpPr>
            <a:cxnSpLocks noChangeShapeType="1"/>
            <a:stCxn id="7183" idx="0"/>
            <a:endCxn id="7182" idx="2"/>
          </p:cNvCxnSpPr>
          <p:nvPr/>
        </p:nvCxnSpPr>
        <p:spPr bwMode="auto">
          <a:xfrm rot="-5400000">
            <a:off x="2701925" y="3176"/>
            <a:ext cx="206375" cy="353695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7182" name="_s33799"/>
          <p:cNvSpPr>
            <a:spLocks noChangeArrowheads="1"/>
          </p:cNvSpPr>
          <p:nvPr/>
        </p:nvSpPr>
        <p:spPr bwMode="auto">
          <a:xfrm>
            <a:off x="3259138" y="1101725"/>
            <a:ext cx="2625725" cy="566738"/>
          </a:xfrm>
          <a:prstGeom prst="roundRect">
            <a:avLst>
              <a:gd name="adj" fmla="val 16667"/>
            </a:avLst>
          </a:prstGeom>
          <a:solidFill>
            <a:schemeClr val="accent1"/>
          </a:solidFill>
          <a:ln w="9525">
            <a:solidFill>
              <a:schemeClr val="tx1"/>
            </a:solidFill>
            <a:round/>
            <a:headEnd/>
            <a:tailEnd/>
          </a:ln>
        </p:spPr>
        <p:txBody>
          <a:bodyPr wrap="none" lIns="65787" tIns="32894" rIns="65787" bIns="32894" anchor="ctr"/>
          <a:lstStyle/>
          <a:p>
            <a:pPr algn="ctr"/>
            <a:r>
              <a:rPr lang="en-US" sz="2600" i="0" dirty="0"/>
              <a:t>Problem Solving</a:t>
            </a:r>
          </a:p>
        </p:txBody>
      </p:sp>
      <p:sp>
        <p:nvSpPr>
          <p:cNvPr id="7183" name="_s33800"/>
          <p:cNvSpPr>
            <a:spLocks noChangeArrowheads="1"/>
          </p:cNvSpPr>
          <p:nvPr/>
        </p:nvSpPr>
        <p:spPr bwMode="auto">
          <a:xfrm>
            <a:off x="76200" y="1874838"/>
            <a:ext cx="1919288" cy="889000"/>
          </a:xfrm>
          <a:prstGeom prst="roundRect">
            <a:avLst>
              <a:gd name="adj" fmla="val 16667"/>
            </a:avLst>
          </a:prstGeom>
          <a:solidFill>
            <a:schemeClr val="accent1"/>
          </a:solidFill>
          <a:ln w="9525">
            <a:solidFill>
              <a:schemeClr val="tx1"/>
            </a:solidFill>
            <a:round/>
            <a:headEnd/>
            <a:tailEnd/>
          </a:ln>
        </p:spPr>
        <p:txBody>
          <a:bodyPr wrap="none" lIns="65787" tIns="32894" rIns="65787" bIns="32894" anchor="ctr"/>
          <a:lstStyle/>
          <a:p>
            <a:pPr algn="ctr"/>
            <a:r>
              <a:rPr lang="en-US" sz="2100" i="0" dirty="0"/>
              <a:t>Content</a:t>
            </a:r>
          </a:p>
          <a:p>
            <a:pPr algn="ctr"/>
            <a:r>
              <a:rPr lang="en-US" sz="2100" i="0" dirty="0"/>
              <a:t>Understanding</a:t>
            </a:r>
          </a:p>
        </p:txBody>
      </p:sp>
      <p:sp>
        <p:nvSpPr>
          <p:cNvPr id="7184" name="_s33801"/>
          <p:cNvSpPr>
            <a:spLocks noChangeArrowheads="1"/>
          </p:cNvSpPr>
          <p:nvPr/>
        </p:nvSpPr>
        <p:spPr bwMode="auto">
          <a:xfrm>
            <a:off x="2309813" y="1874838"/>
            <a:ext cx="1917700" cy="889000"/>
          </a:xfrm>
          <a:prstGeom prst="roundRect">
            <a:avLst>
              <a:gd name="adj" fmla="val 16667"/>
            </a:avLst>
          </a:prstGeom>
          <a:solidFill>
            <a:schemeClr val="accent1"/>
          </a:solidFill>
          <a:ln w="9525">
            <a:solidFill>
              <a:schemeClr val="tx1"/>
            </a:solidFill>
            <a:round/>
            <a:headEnd/>
            <a:tailEnd/>
          </a:ln>
        </p:spPr>
        <p:txBody>
          <a:bodyPr wrap="none" lIns="65787" tIns="32894" rIns="65787" bIns="32894" anchor="ctr"/>
          <a:lstStyle/>
          <a:p>
            <a:pPr algn="ctr"/>
            <a:r>
              <a:rPr lang="en-US" sz="1600" i="0"/>
              <a:t>Domain-Dependent</a:t>
            </a:r>
          </a:p>
          <a:p>
            <a:pPr algn="ctr"/>
            <a:r>
              <a:rPr lang="en-US" sz="1600" i="0"/>
              <a:t>Problem Solving</a:t>
            </a:r>
          </a:p>
          <a:p>
            <a:pPr algn="ctr"/>
            <a:r>
              <a:rPr lang="en-US" sz="1600" i="0"/>
              <a:t>Strategies</a:t>
            </a:r>
          </a:p>
        </p:txBody>
      </p:sp>
      <p:sp>
        <p:nvSpPr>
          <p:cNvPr id="7185" name="_s33802"/>
          <p:cNvSpPr>
            <a:spLocks noChangeArrowheads="1"/>
          </p:cNvSpPr>
          <p:nvPr/>
        </p:nvSpPr>
        <p:spPr bwMode="auto">
          <a:xfrm>
            <a:off x="4541838" y="1874838"/>
            <a:ext cx="1919287" cy="889000"/>
          </a:xfrm>
          <a:prstGeom prst="roundRect">
            <a:avLst>
              <a:gd name="adj" fmla="val 16667"/>
            </a:avLst>
          </a:prstGeom>
          <a:solidFill>
            <a:srgbClr val="ADFFEA"/>
          </a:solidFill>
          <a:ln w="9525">
            <a:solidFill>
              <a:schemeClr val="tx1"/>
            </a:solidFill>
            <a:round/>
            <a:headEnd/>
            <a:tailEnd/>
          </a:ln>
        </p:spPr>
        <p:txBody>
          <a:bodyPr wrap="none" lIns="65787" tIns="32894" rIns="65787" bIns="32894" anchor="ctr"/>
          <a:lstStyle/>
          <a:p>
            <a:pPr algn="ctr"/>
            <a:r>
              <a:rPr lang="en-US" sz="2100" i="0">
                <a:solidFill>
                  <a:srgbClr val="006600"/>
                </a:solidFill>
              </a:rPr>
              <a:t>Self-Regulation</a:t>
            </a:r>
          </a:p>
        </p:txBody>
      </p:sp>
      <p:sp>
        <p:nvSpPr>
          <p:cNvPr id="7186" name="_s33808"/>
          <p:cNvSpPr>
            <a:spLocks noChangeArrowheads="1"/>
          </p:cNvSpPr>
          <p:nvPr/>
        </p:nvSpPr>
        <p:spPr bwMode="auto">
          <a:xfrm>
            <a:off x="1936750" y="2970213"/>
            <a:ext cx="1882775" cy="431800"/>
          </a:xfrm>
          <a:prstGeom prst="roundRect">
            <a:avLst>
              <a:gd name="adj" fmla="val 16667"/>
            </a:avLst>
          </a:prstGeom>
          <a:solidFill>
            <a:srgbClr val="ADFFEA"/>
          </a:solidFill>
          <a:ln w="9525" algn="ctr">
            <a:solidFill>
              <a:schemeClr val="tx1"/>
            </a:solidFill>
            <a:round/>
            <a:headEnd/>
            <a:tailEnd/>
          </a:ln>
        </p:spPr>
        <p:txBody>
          <a:bodyPr wrap="none" lIns="65787" tIns="32894" rIns="65787" bIns="32894" anchor="ctr"/>
          <a:lstStyle/>
          <a:p>
            <a:pPr algn="ctr"/>
            <a:r>
              <a:rPr lang="en-US" sz="2100" i="0">
                <a:solidFill>
                  <a:srgbClr val="006600"/>
                </a:solidFill>
              </a:rPr>
              <a:t>Metacognition</a:t>
            </a:r>
          </a:p>
        </p:txBody>
      </p:sp>
      <p:sp>
        <p:nvSpPr>
          <p:cNvPr id="7187" name="_s33810"/>
          <p:cNvSpPr>
            <a:spLocks noChangeArrowheads="1"/>
          </p:cNvSpPr>
          <p:nvPr/>
        </p:nvSpPr>
        <p:spPr bwMode="auto">
          <a:xfrm>
            <a:off x="5187950" y="2970213"/>
            <a:ext cx="1884363" cy="431800"/>
          </a:xfrm>
          <a:prstGeom prst="roundRect">
            <a:avLst>
              <a:gd name="adj" fmla="val 16667"/>
            </a:avLst>
          </a:prstGeom>
          <a:solidFill>
            <a:srgbClr val="ADFFEA"/>
          </a:solidFill>
          <a:ln w="9525" algn="ctr">
            <a:solidFill>
              <a:schemeClr val="tx1"/>
            </a:solidFill>
            <a:round/>
            <a:headEnd/>
            <a:tailEnd/>
          </a:ln>
        </p:spPr>
        <p:txBody>
          <a:bodyPr wrap="none" lIns="65787" tIns="32894" rIns="65787" bIns="32894" anchor="ctr"/>
          <a:lstStyle/>
          <a:p>
            <a:pPr algn="ctr"/>
            <a:r>
              <a:rPr lang="en-US" sz="2100" i="0">
                <a:solidFill>
                  <a:srgbClr val="006600"/>
                </a:solidFill>
              </a:rPr>
              <a:t>Motivation</a:t>
            </a:r>
          </a:p>
        </p:txBody>
      </p:sp>
      <p:sp>
        <p:nvSpPr>
          <p:cNvPr id="7188" name="_s33812"/>
          <p:cNvSpPr>
            <a:spLocks noChangeArrowheads="1"/>
          </p:cNvSpPr>
          <p:nvPr/>
        </p:nvSpPr>
        <p:spPr bwMode="auto">
          <a:xfrm>
            <a:off x="3190875" y="3608388"/>
            <a:ext cx="2624138" cy="487362"/>
          </a:xfrm>
          <a:prstGeom prst="roundRect">
            <a:avLst>
              <a:gd name="adj" fmla="val 16667"/>
            </a:avLst>
          </a:prstGeom>
          <a:solidFill>
            <a:srgbClr val="ADFFEA"/>
          </a:solidFill>
          <a:ln w="9525" algn="ctr">
            <a:solidFill>
              <a:schemeClr val="tx1"/>
            </a:solidFill>
            <a:round/>
            <a:headEnd/>
            <a:tailEnd/>
          </a:ln>
        </p:spPr>
        <p:txBody>
          <a:bodyPr wrap="none" lIns="65787" tIns="32894" rIns="65787" bIns="32894" anchor="ctr"/>
          <a:lstStyle/>
          <a:p>
            <a:pPr algn="ctr"/>
            <a:r>
              <a:rPr lang="en-US" sz="2100" i="0">
                <a:solidFill>
                  <a:srgbClr val="006600"/>
                </a:solidFill>
              </a:rPr>
              <a:t>Awareness</a:t>
            </a:r>
          </a:p>
        </p:txBody>
      </p:sp>
      <p:sp>
        <p:nvSpPr>
          <p:cNvPr id="7189" name="_s33814"/>
          <p:cNvSpPr>
            <a:spLocks noChangeArrowheads="1"/>
          </p:cNvSpPr>
          <p:nvPr/>
        </p:nvSpPr>
        <p:spPr bwMode="auto">
          <a:xfrm>
            <a:off x="3190875" y="4303713"/>
            <a:ext cx="2624138" cy="487362"/>
          </a:xfrm>
          <a:prstGeom prst="roundRect">
            <a:avLst>
              <a:gd name="adj" fmla="val 16667"/>
            </a:avLst>
          </a:prstGeom>
          <a:solidFill>
            <a:srgbClr val="ADFFEA"/>
          </a:solidFill>
          <a:ln w="9525" algn="ctr">
            <a:solidFill>
              <a:schemeClr val="tx1"/>
            </a:solidFill>
            <a:round/>
            <a:headEnd/>
            <a:tailEnd/>
          </a:ln>
        </p:spPr>
        <p:txBody>
          <a:bodyPr wrap="none" lIns="65787" tIns="32894" rIns="65787" bIns="32894" anchor="ctr"/>
          <a:lstStyle/>
          <a:p>
            <a:pPr algn="ctr"/>
            <a:r>
              <a:rPr lang="en-US" sz="2100" i="0">
                <a:solidFill>
                  <a:srgbClr val="006600"/>
                </a:solidFill>
              </a:rPr>
              <a:t>Planning</a:t>
            </a:r>
          </a:p>
        </p:txBody>
      </p:sp>
      <p:sp>
        <p:nvSpPr>
          <p:cNvPr id="7190" name="_s33816"/>
          <p:cNvSpPr>
            <a:spLocks noChangeArrowheads="1"/>
          </p:cNvSpPr>
          <p:nvPr/>
        </p:nvSpPr>
        <p:spPr bwMode="auto">
          <a:xfrm>
            <a:off x="3190875" y="4999038"/>
            <a:ext cx="2624138" cy="487362"/>
          </a:xfrm>
          <a:prstGeom prst="roundRect">
            <a:avLst>
              <a:gd name="adj" fmla="val 16667"/>
            </a:avLst>
          </a:prstGeom>
          <a:solidFill>
            <a:srgbClr val="ADFFEA"/>
          </a:solidFill>
          <a:ln w="9525" algn="ctr">
            <a:solidFill>
              <a:schemeClr val="tx1"/>
            </a:solidFill>
            <a:round/>
            <a:headEnd/>
            <a:tailEnd/>
          </a:ln>
        </p:spPr>
        <p:txBody>
          <a:bodyPr wrap="none" lIns="65787" tIns="32894" rIns="65787" bIns="32894" anchor="ctr"/>
          <a:lstStyle/>
          <a:p>
            <a:pPr algn="ctr"/>
            <a:r>
              <a:rPr lang="en-US" sz="2100" i="0">
                <a:solidFill>
                  <a:srgbClr val="006600"/>
                </a:solidFill>
              </a:rPr>
              <a:t>Monitoring</a:t>
            </a:r>
          </a:p>
        </p:txBody>
      </p:sp>
      <p:sp>
        <p:nvSpPr>
          <p:cNvPr id="7191" name="_s33818"/>
          <p:cNvSpPr>
            <a:spLocks noChangeArrowheads="1"/>
          </p:cNvSpPr>
          <p:nvPr/>
        </p:nvSpPr>
        <p:spPr bwMode="auto">
          <a:xfrm>
            <a:off x="3190875" y="5694363"/>
            <a:ext cx="2624138" cy="487362"/>
          </a:xfrm>
          <a:prstGeom prst="roundRect">
            <a:avLst>
              <a:gd name="adj" fmla="val 16667"/>
            </a:avLst>
          </a:prstGeom>
          <a:solidFill>
            <a:srgbClr val="ADFFEA"/>
          </a:solidFill>
          <a:ln w="9525" algn="ctr">
            <a:solidFill>
              <a:schemeClr val="tx1"/>
            </a:solidFill>
            <a:round/>
            <a:headEnd/>
            <a:tailEnd/>
          </a:ln>
        </p:spPr>
        <p:txBody>
          <a:bodyPr wrap="none" lIns="65787" tIns="32894" rIns="65787" bIns="32894" anchor="ctr"/>
          <a:lstStyle/>
          <a:p>
            <a:pPr algn="ctr"/>
            <a:r>
              <a:rPr lang="en-US" sz="2100" i="0">
                <a:solidFill>
                  <a:srgbClr val="006600"/>
                </a:solidFill>
              </a:rPr>
              <a:t>Cognitive Strategies</a:t>
            </a:r>
          </a:p>
        </p:txBody>
      </p:sp>
      <p:sp>
        <p:nvSpPr>
          <p:cNvPr id="7192" name="_s33820"/>
          <p:cNvSpPr>
            <a:spLocks noChangeArrowheads="1"/>
          </p:cNvSpPr>
          <p:nvPr/>
        </p:nvSpPr>
        <p:spPr bwMode="auto">
          <a:xfrm>
            <a:off x="6443663" y="3608388"/>
            <a:ext cx="2624137" cy="487362"/>
          </a:xfrm>
          <a:prstGeom prst="roundRect">
            <a:avLst>
              <a:gd name="adj" fmla="val 16667"/>
            </a:avLst>
          </a:prstGeom>
          <a:solidFill>
            <a:srgbClr val="ADFFEA"/>
          </a:solidFill>
          <a:ln w="9525" algn="ctr">
            <a:solidFill>
              <a:schemeClr val="tx1"/>
            </a:solidFill>
            <a:round/>
            <a:headEnd/>
            <a:tailEnd/>
          </a:ln>
        </p:spPr>
        <p:txBody>
          <a:bodyPr wrap="none" lIns="65787" tIns="32894" rIns="65787" bIns="32894" anchor="ctr"/>
          <a:lstStyle/>
          <a:p>
            <a:pPr algn="ctr"/>
            <a:r>
              <a:rPr lang="en-US" sz="2100" i="0">
                <a:solidFill>
                  <a:srgbClr val="006600"/>
                </a:solidFill>
              </a:rPr>
              <a:t>Self-efficacy</a:t>
            </a:r>
          </a:p>
        </p:txBody>
      </p:sp>
      <p:sp>
        <p:nvSpPr>
          <p:cNvPr id="7193" name="_s33822"/>
          <p:cNvSpPr>
            <a:spLocks noChangeArrowheads="1"/>
          </p:cNvSpPr>
          <p:nvPr/>
        </p:nvSpPr>
        <p:spPr bwMode="auto">
          <a:xfrm>
            <a:off x="6443663" y="4303713"/>
            <a:ext cx="2624137" cy="487362"/>
          </a:xfrm>
          <a:prstGeom prst="roundRect">
            <a:avLst>
              <a:gd name="adj" fmla="val 16667"/>
            </a:avLst>
          </a:prstGeom>
          <a:solidFill>
            <a:srgbClr val="ADFFEA"/>
          </a:solidFill>
          <a:ln w="9525" algn="ctr">
            <a:solidFill>
              <a:schemeClr val="tx1"/>
            </a:solidFill>
            <a:round/>
            <a:headEnd/>
            <a:tailEnd/>
          </a:ln>
        </p:spPr>
        <p:txBody>
          <a:bodyPr wrap="none" lIns="65787" tIns="32894" rIns="65787" bIns="32894" anchor="ctr"/>
          <a:lstStyle/>
          <a:p>
            <a:pPr algn="ctr"/>
            <a:r>
              <a:rPr lang="en-US" sz="2100" i="0">
                <a:solidFill>
                  <a:srgbClr val="006600"/>
                </a:solidFill>
              </a:rPr>
              <a:t>Effort</a:t>
            </a:r>
          </a:p>
        </p:txBody>
      </p:sp>
      <p:sp>
        <p:nvSpPr>
          <p:cNvPr id="7194" name="Text Box 27"/>
          <p:cNvSpPr txBox="1">
            <a:spLocks noChangeArrowheads="1"/>
          </p:cNvSpPr>
          <p:nvPr/>
        </p:nvSpPr>
        <p:spPr bwMode="auto">
          <a:xfrm>
            <a:off x="76200" y="6400800"/>
            <a:ext cx="891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sz="1800" i="0">
                <a:solidFill>
                  <a:schemeClr val="accent2"/>
                </a:solidFill>
              </a:rPr>
              <a:t>http://www.cse.ucla.edu/CRESST/Files/downloads/CRESST/AASADAY1/9/ONeill.ppt</a:t>
            </a:r>
          </a:p>
        </p:txBody>
      </p:sp>
    </p:spTree>
    <p:extLst>
      <p:ext uri="{BB962C8B-B14F-4D97-AF65-F5344CB8AC3E}">
        <p14:creationId xmlns:p14="http://schemas.microsoft.com/office/powerpoint/2010/main" val="2580757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2209800"/>
            <a:ext cx="8534400" cy="4114800"/>
          </a:xfrm>
        </p:spPr>
        <p:txBody>
          <a:bodyPr/>
          <a:lstStyle/>
          <a:p>
            <a:pPr eaLnBrk="1" hangingPunct="1">
              <a:lnSpc>
                <a:spcPct val="150000"/>
              </a:lnSpc>
            </a:pPr>
            <a:r>
              <a:rPr lang="en-US" sz="2800" dirty="0" smtClean="0">
                <a:solidFill>
                  <a:srgbClr val="000066"/>
                </a:solidFill>
              </a:rPr>
              <a:t>Declarative: “What” skills/strategies do I have?</a:t>
            </a:r>
          </a:p>
          <a:p>
            <a:pPr eaLnBrk="1" hangingPunct="1">
              <a:lnSpc>
                <a:spcPct val="150000"/>
              </a:lnSpc>
            </a:pPr>
            <a:r>
              <a:rPr lang="en-US" sz="2800" dirty="0" smtClean="0">
                <a:solidFill>
                  <a:srgbClr val="000066"/>
                </a:solidFill>
              </a:rPr>
              <a:t>Procedural: “How” do I use these skills/strategies?</a:t>
            </a:r>
          </a:p>
          <a:p>
            <a:pPr eaLnBrk="1" hangingPunct="1">
              <a:lnSpc>
                <a:spcPct val="150000"/>
              </a:lnSpc>
            </a:pPr>
            <a:r>
              <a:rPr lang="en-US" sz="2800" dirty="0" smtClean="0">
                <a:solidFill>
                  <a:srgbClr val="000066"/>
                </a:solidFill>
              </a:rPr>
              <a:t>Conditional: “When and Why” would I use these skills and strategies?</a:t>
            </a:r>
          </a:p>
        </p:txBody>
      </p:sp>
      <p:sp>
        <p:nvSpPr>
          <p:cNvPr id="11266" name="Rectangle 2"/>
          <p:cNvSpPr>
            <a:spLocks noGrp="1" noChangeArrowheads="1"/>
          </p:cNvSpPr>
          <p:nvPr>
            <p:ph type="title"/>
          </p:nvPr>
        </p:nvSpPr>
        <p:spPr>
          <a:xfrm>
            <a:off x="152400" y="381000"/>
            <a:ext cx="8686800" cy="1219200"/>
          </a:xfrm>
        </p:spPr>
        <p:txBody>
          <a:bodyPr/>
          <a:lstStyle/>
          <a:p>
            <a:pPr eaLnBrk="1" hangingPunct="1">
              <a:lnSpc>
                <a:spcPct val="80000"/>
              </a:lnSpc>
            </a:pPr>
            <a:r>
              <a:rPr lang="en-US" dirty="0" smtClean="0"/>
              <a:t/>
            </a:r>
            <a:br>
              <a:rPr lang="en-US" dirty="0" smtClean="0"/>
            </a:br>
            <a:r>
              <a:rPr lang="en-US" sz="3200" dirty="0" smtClean="0"/>
              <a:t>“How do we acquire and process knowledge?”</a:t>
            </a:r>
          </a:p>
        </p:txBody>
      </p:sp>
    </p:spTree>
    <p:extLst>
      <p:ext uri="{BB962C8B-B14F-4D97-AF65-F5344CB8AC3E}">
        <p14:creationId xmlns:p14="http://schemas.microsoft.com/office/powerpoint/2010/main" val="376176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20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fade">
                                      <p:cBhvr>
                                        <p:cTn id="22" dur="2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3429000" y="2819400"/>
            <a:ext cx="2133600" cy="2209800"/>
          </a:xfrm>
          <a:prstGeom prst="ellipse">
            <a:avLst/>
          </a:prstGeom>
          <a:solidFill>
            <a:srgbClr val="99CCFF"/>
          </a:solidFill>
          <a:ln w="12700" cap="sq">
            <a:solidFill>
              <a:schemeClr val="tx1"/>
            </a:solidFill>
            <a:round/>
            <a:headEnd type="none" w="sm" len="sm"/>
            <a:tailEnd type="none" w="sm" len="sm"/>
          </a:ln>
        </p:spPr>
        <p:txBody>
          <a:bodyPr wrap="none" anchor="ctr"/>
          <a:lstStyle/>
          <a:p>
            <a:pPr algn="ctr"/>
            <a:r>
              <a:rPr lang="en-US" i="0"/>
              <a:t>WORKER</a:t>
            </a:r>
          </a:p>
        </p:txBody>
      </p:sp>
      <p:sp>
        <p:nvSpPr>
          <p:cNvPr id="15363" name="Line 3"/>
          <p:cNvSpPr>
            <a:spLocks noChangeShapeType="1"/>
          </p:cNvSpPr>
          <p:nvPr/>
        </p:nvSpPr>
        <p:spPr bwMode="auto">
          <a:xfrm>
            <a:off x="2209800" y="2514600"/>
            <a:ext cx="1219200" cy="60960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64" name="Line 5"/>
          <p:cNvSpPr>
            <a:spLocks noChangeShapeType="1"/>
          </p:cNvSpPr>
          <p:nvPr/>
        </p:nvSpPr>
        <p:spPr bwMode="auto">
          <a:xfrm flipV="1">
            <a:off x="2057400" y="4419600"/>
            <a:ext cx="1295400" cy="53340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65" name="Line 6"/>
          <p:cNvSpPr>
            <a:spLocks noChangeShapeType="1"/>
          </p:cNvSpPr>
          <p:nvPr/>
        </p:nvSpPr>
        <p:spPr bwMode="auto">
          <a:xfrm flipV="1">
            <a:off x="5486400" y="2438400"/>
            <a:ext cx="1143000" cy="76200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66" name="Text Box 7"/>
          <p:cNvSpPr txBox="1">
            <a:spLocks noChangeArrowheads="1"/>
          </p:cNvSpPr>
          <p:nvPr/>
        </p:nvSpPr>
        <p:spPr bwMode="auto">
          <a:xfrm>
            <a:off x="533400" y="1828800"/>
            <a:ext cx="2514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i="0" dirty="0"/>
              <a:t>Positive affect of: </a:t>
            </a:r>
          </a:p>
          <a:p>
            <a:pPr eaLnBrk="1" hangingPunct="1">
              <a:lnSpc>
                <a:spcPct val="50000"/>
              </a:lnSpc>
              <a:spcBef>
                <a:spcPct val="50000"/>
              </a:spcBef>
            </a:pPr>
            <a:r>
              <a:rPr lang="en-US" i="0" dirty="0"/>
              <a:t>Emotions</a:t>
            </a:r>
          </a:p>
          <a:p>
            <a:pPr eaLnBrk="1" hangingPunct="1">
              <a:lnSpc>
                <a:spcPct val="50000"/>
              </a:lnSpc>
              <a:spcBef>
                <a:spcPct val="50000"/>
              </a:spcBef>
            </a:pPr>
            <a:r>
              <a:rPr lang="en-US" i="0" dirty="0"/>
              <a:t>Attitudes</a:t>
            </a:r>
          </a:p>
          <a:p>
            <a:pPr eaLnBrk="1" hangingPunct="1">
              <a:lnSpc>
                <a:spcPct val="50000"/>
              </a:lnSpc>
              <a:spcBef>
                <a:spcPct val="50000"/>
              </a:spcBef>
            </a:pPr>
            <a:r>
              <a:rPr lang="en-US" i="0" dirty="0"/>
              <a:t>Motivation</a:t>
            </a:r>
          </a:p>
        </p:txBody>
      </p:sp>
      <p:sp>
        <p:nvSpPr>
          <p:cNvPr id="15367" name="Text Box 8"/>
          <p:cNvSpPr txBox="1">
            <a:spLocks noChangeArrowheads="1"/>
          </p:cNvSpPr>
          <p:nvPr/>
        </p:nvSpPr>
        <p:spPr bwMode="auto">
          <a:xfrm>
            <a:off x="762000" y="4495800"/>
            <a:ext cx="167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i="0" dirty="0"/>
              <a:t>Access previous knowledge</a:t>
            </a:r>
          </a:p>
        </p:txBody>
      </p:sp>
      <p:sp>
        <p:nvSpPr>
          <p:cNvPr id="15368" name="Line 9"/>
          <p:cNvSpPr>
            <a:spLocks noChangeShapeType="1"/>
          </p:cNvSpPr>
          <p:nvPr/>
        </p:nvSpPr>
        <p:spPr bwMode="auto">
          <a:xfrm flipH="1">
            <a:off x="6781800" y="1447800"/>
            <a:ext cx="0" cy="1219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69" name="Line 10"/>
          <p:cNvSpPr>
            <a:spLocks noChangeShapeType="1"/>
          </p:cNvSpPr>
          <p:nvPr/>
        </p:nvSpPr>
        <p:spPr bwMode="auto">
          <a:xfrm>
            <a:off x="6781800" y="14478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0" name="Line 12"/>
          <p:cNvSpPr>
            <a:spLocks noChangeShapeType="1"/>
          </p:cNvSpPr>
          <p:nvPr/>
        </p:nvSpPr>
        <p:spPr bwMode="auto">
          <a:xfrm>
            <a:off x="8153400" y="14478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1" name="Line 13"/>
          <p:cNvSpPr>
            <a:spLocks noChangeShapeType="1"/>
          </p:cNvSpPr>
          <p:nvPr/>
        </p:nvSpPr>
        <p:spPr bwMode="auto">
          <a:xfrm>
            <a:off x="8153400" y="26670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2" name="Line 14"/>
          <p:cNvSpPr>
            <a:spLocks noChangeShapeType="1"/>
          </p:cNvSpPr>
          <p:nvPr/>
        </p:nvSpPr>
        <p:spPr bwMode="auto">
          <a:xfrm>
            <a:off x="6781800" y="26670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3" name="Line 15"/>
          <p:cNvSpPr>
            <a:spLocks noChangeShapeType="1"/>
          </p:cNvSpPr>
          <p:nvPr/>
        </p:nvSpPr>
        <p:spPr bwMode="auto">
          <a:xfrm flipH="1">
            <a:off x="8610600" y="1447800"/>
            <a:ext cx="0" cy="1219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4" name="Text Box 16"/>
          <p:cNvSpPr txBox="1">
            <a:spLocks noChangeArrowheads="1"/>
          </p:cNvSpPr>
          <p:nvPr/>
        </p:nvSpPr>
        <p:spPr bwMode="auto">
          <a:xfrm>
            <a:off x="6705600" y="914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i="0" dirty="0"/>
              <a:t>Metacognition</a:t>
            </a:r>
          </a:p>
        </p:txBody>
      </p:sp>
      <p:sp>
        <p:nvSpPr>
          <p:cNvPr id="15375" name="Line 17"/>
          <p:cNvSpPr>
            <a:spLocks noChangeShapeType="1"/>
          </p:cNvSpPr>
          <p:nvPr/>
        </p:nvSpPr>
        <p:spPr bwMode="auto">
          <a:xfrm flipH="1">
            <a:off x="6934200" y="4191000"/>
            <a:ext cx="0" cy="1219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6" name="Line 18"/>
          <p:cNvSpPr>
            <a:spLocks noChangeShapeType="1"/>
          </p:cNvSpPr>
          <p:nvPr/>
        </p:nvSpPr>
        <p:spPr bwMode="auto">
          <a:xfrm>
            <a:off x="6934200" y="41910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7" name="Line 19"/>
          <p:cNvSpPr>
            <a:spLocks noChangeShapeType="1"/>
          </p:cNvSpPr>
          <p:nvPr/>
        </p:nvSpPr>
        <p:spPr bwMode="auto">
          <a:xfrm>
            <a:off x="8305800" y="41910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8" name="Line 20"/>
          <p:cNvSpPr>
            <a:spLocks noChangeShapeType="1"/>
          </p:cNvSpPr>
          <p:nvPr/>
        </p:nvSpPr>
        <p:spPr bwMode="auto">
          <a:xfrm>
            <a:off x="8305800" y="54102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79" name="Line 21"/>
          <p:cNvSpPr>
            <a:spLocks noChangeShapeType="1"/>
          </p:cNvSpPr>
          <p:nvPr/>
        </p:nvSpPr>
        <p:spPr bwMode="auto">
          <a:xfrm>
            <a:off x="6934200" y="54102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80" name="Line 22"/>
          <p:cNvSpPr>
            <a:spLocks noChangeShapeType="1"/>
          </p:cNvSpPr>
          <p:nvPr/>
        </p:nvSpPr>
        <p:spPr bwMode="auto">
          <a:xfrm flipH="1">
            <a:off x="8763000" y="4191000"/>
            <a:ext cx="0" cy="1219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381" name="Text Box 23"/>
          <p:cNvSpPr txBox="1">
            <a:spLocks noChangeArrowheads="1"/>
          </p:cNvSpPr>
          <p:nvPr/>
        </p:nvSpPr>
        <p:spPr bwMode="auto">
          <a:xfrm>
            <a:off x="7010400" y="15240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sz="1800" i="0"/>
              <a:t>Knowledge of Cognition</a:t>
            </a:r>
          </a:p>
        </p:txBody>
      </p:sp>
      <p:sp>
        <p:nvSpPr>
          <p:cNvPr id="15382" name="Text Box 24"/>
          <p:cNvSpPr txBox="1">
            <a:spLocks noChangeArrowheads="1"/>
          </p:cNvSpPr>
          <p:nvPr/>
        </p:nvSpPr>
        <p:spPr bwMode="auto">
          <a:xfrm>
            <a:off x="7086600" y="43434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sz="1800" i="0" dirty="0"/>
              <a:t>Regulation of Cognition</a:t>
            </a:r>
          </a:p>
        </p:txBody>
      </p:sp>
      <p:sp>
        <p:nvSpPr>
          <p:cNvPr id="15383" name="Line 25"/>
          <p:cNvSpPr>
            <a:spLocks noChangeShapeType="1"/>
          </p:cNvSpPr>
          <p:nvPr/>
        </p:nvSpPr>
        <p:spPr bwMode="auto">
          <a:xfrm>
            <a:off x="7696200" y="2819400"/>
            <a:ext cx="0" cy="1066800"/>
          </a:xfrm>
          <a:prstGeom prst="line">
            <a:avLst/>
          </a:prstGeom>
          <a:noFill/>
          <a:ln w="38100" cap="sq">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4" name="Text Box 26"/>
          <p:cNvSpPr txBox="1">
            <a:spLocks noChangeArrowheads="1"/>
          </p:cNvSpPr>
          <p:nvPr/>
        </p:nvSpPr>
        <p:spPr bwMode="auto">
          <a:xfrm rot="-1955414">
            <a:off x="5078413" y="1978025"/>
            <a:ext cx="1168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sz="1800" i="0" dirty="0"/>
              <a:t>Selects working strategies</a:t>
            </a:r>
          </a:p>
        </p:txBody>
      </p:sp>
      <p:sp>
        <p:nvSpPr>
          <p:cNvPr id="15385" name="Text Box 27"/>
          <p:cNvSpPr txBox="1">
            <a:spLocks noChangeArrowheads="1"/>
          </p:cNvSpPr>
          <p:nvPr/>
        </p:nvSpPr>
        <p:spPr bwMode="auto">
          <a:xfrm>
            <a:off x="7924800" y="2895600"/>
            <a:ext cx="121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sz="1800" i="0" dirty="0"/>
              <a:t>Helps Control Working</a:t>
            </a:r>
          </a:p>
        </p:txBody>
      </p:sp>
    </p:spTree>
    <p:extLst>
      <p:ext uri="{BB962C8B-B14F-4D97-AF65-F5344CB8AC3E}">
        <p14:creationId xmlns:p14="http://schemas.microsoft.com/office/powerpoint/2010/main" val="8133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6" grpId="0"/>
      <p:bldP spid="15367" grpId="0"/>
      <p:bldP spid="15381" grpId="0"/>
      <p:bldP spid="15382" grpId="0"/>
      <p:bldP spid="15383" grpId="0" animBg="1"/>
      <p:bldP spid="15384" grpId="0"/>
      <p:bldP spid="153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Scoring</a:t>
            </a:r>
            <a:endParaRPr lang="en-US" i="1" dirty="0"/>
          </a:p>
        </p:txBody>
      </p:sp>
      <p:sp>
        <p:nvSpPr>
          <p:cNvPr id="3" name="Content Placeholder 2"/>
          <p:cNvSpPr>
            <a:spLocks noGrp="1"/>
          </p:cNvSpPr>
          <p:nvPr>
            <p:ph idx="1"/>
          </p:nvPr>
        </p:nvSpPr>
        <p:spPr/>
        <p:txBody>
          <a:bodyPr/>
          <a:lstStyle/>
          <a:p>
            <a:pPr algn="just"/>
            <a:r>
              <a:rPr lang="en-US" i="1" dirty="0"/>
              <a:t>Fill-in the table </a:t>
            </a:r>
            <a:r>
              <a:rPr lang="en-US" i="1" dirty="0" smtClean="0"/>
              <a:t>found on the last page of the questionnaire.</a:t>
            </a:r>
          </a:p>
          <a:p>
            <a:pPr marL="0" indent="0" algn="just">
              <a:buNone/>
            </a:pPr>
            <a:endParaRPr lang="en-US" i="1" dirty="0"/>
          </a:p>
          <a:p>
            <a:pPr marL="0" indent="0" algn="just">
              <a:buNone/>
            </a:pPr>
            <a:endParaRPr lang="en-US" i="1" dirty="0" smtClean="0"/>
          </a:p>
          <a:p>
            <a:pPr algn="just"/>
            <a:r>
              <a:rPr lang="en-US" i="1" dirty="0" smtClean="0"/>
              <a:t>Count up the number of YES responses on all questions marked A. </a:t>
            </a:r>
            <a:endParaRPr lang="en-US" i="1" dirty="0"/>
          </a:p>
          <a:p>
            <a:endParaRPr lang="en-US" dirty="0" smtClean="0"/>
          </a:p>
          <a:p>
            <a:pPr marL="0" indent="0">
              <a:buNone/>
            </a:pPr>
            <a:endParaRPr lang="en-US" dirty="0" smtClean="0"/>
          </a:p>
        </p:txBody>
      </p:sp>
      <p:pic>
        <p:nvPicPr>
          <p:cNvPr id="2050" name="Picture 2" descr="C:\Users\ronald elicay\Desktop\Sample Pictures\Pctures2\tr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92" y="4707835"/>
            <a:ext cx="7162800" cy="1981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495800"/>
          </a:xfrm>
        </p:spPr>
        <p:txBody>
          <a:bodyPr>
            <a:normAutofit fontScale="92500"/>
          </a:bodyPr>
          <a:lstStyle/>
          <a:p>
            <a:pPr marL="624078" indent="-514350">
              <a:buFontTx/>
              <a:buAutoNum type="arabicPeriod"/>
              <a:defRPr/>
            </a:pPr>
            <a:r>
              <a:rPr lang="en-US" sz="2400" dirty="0" smtClean="0"/>
              <a:t>Identifying “what you know” and “what you don’t know”</a:t>
            </a:r>
          </a:p>
          <a:p>
            <a:pPr marL="624078" indent="-514350">
              <a:buFontTx/>
              <a:buAutoNum type="arabicPeriod"/>
              <a:defRPr/>
            </a:pPr>
            <a:endParaRPr lang="en-US" sz="2400" dirty="0" smtClean="0"/>
          </a:p>
          <a:p>
            <a:pPr marL="624078" indent="-514350">
              <a:buFontTx/>
              <a:buAutoNum type="arabicPeriod"/>
              <a:defRPr/>
            </a:pPr>
            <a:r>
              <a:rPr lang="en-US" sz="2400" dirty="0" smtClean="0"/>
              <a:t>Talking about thinking</a:t>
            </a:r>
          </a:p>
          <a:p>
            <a:pPr marL="624078" indent="-514350">
              <a:buFontTx/>
              <a:buAutoNum type="arabicPeriod"/>
              <a:defRPr/>
            </a:pPr>
            <a:endParaRPr lang="en-US" sz="2400" dirty="0" smtClean="0"/>
          </a:p>
          <a:p>
            <a:pPr marL="624078" indent="-514350">
              <a:buFontTx/>
              <a:buAutoNum type="arabicPeriod"/>
              <a:defRPr/>
            </a:pPr>
            <a:r>
              <a:rPr lang="en-US" sz="2400" dirty="0" smtClean="0"/>
              <a:t>Keeping a thinking journal</a:t>
            </a:r>
          </a:p>
          <a:p>
            <a:pPr marL="624078" indent="-514350">
              <a:buFontTx/>
              <a:buAutoNum type="arabicPeriod"/>
              <a:defRPr/>
            </a:pPr>
            <a:endParaRPr lang="en-US" sz="2400" dirty="0" smtClean="0"/>
          </a:p>
          <a:p>
            <a:pPr marL="624078" indent="-514350">
              <a:buFontTx/>
              <a:buAutoNum type="arabicPeriod"/>
              <a:defRPr/>
            </a:pPr>
            <a:r>
              <a:rPr lang="en-US" sz="2400" dirty="0" smtClean="0"/>
              <a:t>Planning and self-regulation</a:t>
            </a:r>
          </a:p>
          <a:p>
            <a:pPr marL="624078" indent="-514350">
              <a:buFontTx/>
              <a:buAutoNum type="arabicPeriod"/>
              <a:defRPr/>
            </a:pPr>
            <a:endParaRPr lang="en-US" sz="2400" dirty="0" smtClean="0"/>
          </a:p>
          <a:p>
            <a:pPr marL="624078" indent="-514350">
              <a:buFontTx/>
              <a:buAutoNum type="arabicPeriod"/>
              <a:defRPr/>
            </a:pPr>
            <a:r>
              <a:rPr lang="en-US" sz="2400" dirty="0" smtClean="0"/>
              <a:t>Debriefing the thinking process</a:t>
            </a:r>
          </a:p>
          <a:p>
            <a:pPr marL="624078" indent="-514350">
              <a:buFontTx/>
              <a:buAutoNum type="arabicPeriod"/>
              <a:defRPr/>
            </a:pPr>
            <a:endParaRPr lang="en-US" sz="2400" dirty="0" smtClean="0"/>
          </a:p>
          <a:p>
            <a:pPr marL="624078" indent="-514350">
              <a:buFontTx/>
              <a:buAutoNum type="arabicPeriod"/>
              <a:defRPr/>
            </a:pPr>
            <a:r>
              <a:rPr lang="en-US" sz="2400" dirty="0" smtClean="0"/>
              <a:t>Self-evaluation</a:t>
            </a:r>
            <a:endParaRPr lang="en-US" dirty="0"/>
          </a:p>
        </p:txBody>
      </p:sp>
      <p:sp>
        <p:nvSpPr>
          <p:cNvPr id="3" name="Title 2"/>
          <p:cNvSpPr>
            <a:spLocks noGrp="1"/>
          </p:cNvSpPr>
          <p:nvPr>
            <p:ph type="title"/>
          </p:nvPr>
        </p:nvSpPr>
        <p:spPr>
          <a:xfrm>
            <a:off x="685800" y="533400"/>
            <a:ext cx="7772400" cy="838200"/>
          </a:xfrm>
        </p:spPr>
        <p:txBody>
          <a:bodyPr/>
          <a:lstStyle/>
          <a:p>
            <a:r>
              <a:rPr lang="en-US" sz="2800" smtClean="0"/>
              <a:t>Ways for developing METACOGNITIVE STRATEGIES</a:t>
            </a:r>
          </a:p>
        </p:txBody>
      </p:sp>
    </p:spTree>
    <p:extLst>
      <p:ext uri="{BB962C8B-B14F-4D97-AF65-F5344CB8AC3E}">
        <p14:creationId xmlns:p14="http://schemas.microsoft.com/office/powerpoint/2010/main" val="410761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2000"/>
                                        <p:tgtEl>
                                          <p:spTgt spid="2">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pPr eaLnBrk="1" hangingPunct="1">
              <a:buFontTx/>
              <a:buNone/>
            </a:pPr>
            <a:r>
              <a:rPr lang="en-US" sz="2800" dirty="0" smtClean="0"/>
              <a:t>“</a:t>
            </a:r>
            <a:r>
              <a:rPr lang="en-US" dirty="0" smtClean="0"/>
              <a:t>Your learning is going on inside your head, and is dependent on what you are feeling like, what you already know, and the way you approach the whole experience of learning.”</a:t>
            </a:r>
          </a:p>
          <a:p>
            <a:pPr eaLnBrk="1" hangingPunct="1">
              <a:lnSpc>
                <a:spcPct val="70000"/>
              </a:lnSpc>
              <a:buFontTx/>
              <a:buNone/>
            </a:pPr>
            <a:r>
              <a:rPr lang="en-US" dirty="0" smtClean="0"/>
              <a:t>					</a:t>
            </a:r>
            <a:endParaRPr lang="en-US" dirty="0"/>
          </a:p>
          <a:p>
            <a:pPr eaLnBrk="1" hangingPunct="1">
              <a:lnSpc>
                <a:spcPct val="70000"/>
              </a:lnSpc>
              <a:buFontTx/>
              <a:buNone/>
            </a:pPr>
            <a:r>
              <a:rPr lang="en-US" sz="2800" dirty="0" smtClean="0"/>
              <a:t>					Ian McDonald</a:t>
            </a:r>
          </a:p>
          <a:p>
            <a:pPr eaLnBrk="1" hangingPunct="1">
              <a:lnSpc>
                <a:spcPct val="70000"/>
              </a:lnSpc>
              <a:buFontTx/>
              <a:buNone/>
            </a:pPr>
            <a:r>
              <a:rPr lang="en-US" sz="2800" dirty="0" smtClean="0"/>
              <a:t>					Swinburne University</a:t>
            </a:r>
          </a:p>
          <a:p>
            <a:pPr eaLnBrk="1" hangingPunct="1">
              <a:lnSpc>
                <a:spcPct val="70000"/>
              </a:lnSpc>
              <a:buFontTx/>
              <a:buNone/>
            </a:pPr>
            <a:r>
              <a:rPr lang="en-US" sz="2800" dirty="0" smtClean="0"/>
              <a:t>					Australia</a:t>
            </a:r>
          </a:p>
        </p:txBody>
      </p:sp>
      <p:sp>
        <p:nvSpPr>
          <p:cNvPr id="23554" name="Rectangle 2"/>
          <p:cNvSpPr>
            <a:spLocks noGrp="1" noChangeArrowheads="1"/>
          </p:cNvSpPr>
          <p:nvPr>
            <p:ph type="title"/>
          </p:nvPr>
        </p:nvSpPr>
        <p:spPr>
          <a:xfrm>
            <a:off x="457200" y="914400"/>
            <a:ext cx="8153401" cy="1096962"/>
          </a:xfrm>
        </p:spPr>
        <p:txBody>
          <a:bodyPr/>
          <a:lstStyle/>
          <a:p>
            <a:pPr eaLnBrk="1" hangingPunct="1">
              <a:lnSpc>
                <a:spcPct val="50000"/>
              </a:lnSpc>
            </a:pPr>
            <a:r>
              <a:rPr lang="en-US" dirty="0" smtClean="0"/>
              <a:t>	</a:t>
            </a:r>
            <a:r>
              <a:rPr lang="en-US" sz="4400" dirty="0" smtClean="0"/>
              <a:t>Taking Control of Learning</a:t>
            </a:r>
            <a:r>
              <a:rPr lang="en-US" dirty="0" smtClean="0"/>
              <a:t/>
            </a:r>
            <a:br>
              <a:rPr lang="en-US" dirty="0" smtClean="0"/>
            </a:br>
            <a:r>
              <a:rPr lang="en-US" dirty="0" smtClean="0"/>
              <a:t>				</a:t>
            </a:r>
          </a:p>
        </p:txBody>
      </p:sp>
    </p:spTree>
    <p:extLst>
      <p:ext uri="{BB962C8B-B14F-4D97-AF65-F5344CB8AC3E}">
        <p14:creationId xmlns:p14="http://schemas.microsoft.com/office/powerpoint/2010/main" val="9493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b="1" dirty="0"/>
              <a:t>Learned helplessness theory is the view that clinical depression and related mental illnesses result from a perceived absence of control over the outcome of a situation (Seligman, 1975).</a:t>
            </a:r>
            <a:endParaRPr lang="en-US" dirty="0"/>
          </a:p>
        </p:txBody>
      </p:sp>
    </p:spTree>
    <p:extLst>
      <p:ext uri="{BB962C8B-B14F-4D97-AF65-F5344CB8AC3E}">
        <p14:creationId xmlns:p14="http://schemas.microsoft.com/office/powerpoint/2010/main" val="331186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12775" y="1600200"/>
            <a:ext cx="8153400" cy="4495800"/>
          </a:xfrm>
        </p:spPr>
        <p:txBody>
          <a:bodyPr/>
          <a:lstStyle/>
          <a:p>
            <a:pPr eaLnBrk="1" hangingPunct="1"/>
            <a:endParaRPr lang="en-US" b="1" dirty="0" smtClean="0"/>
          </a:p>
          <a:p>
            <a:pPr eaLnBrk="1" hangingPunct="1"/>
            <a:endParaRPr lang="en-US" b="1" dirty="0"/>
          </a:p>
          <a:p>
            <a:pPr algn="ctr" eaLnBrk="1" hangingPunct="1"/>
            <a:r>
              <a:rPr lang="en-US" b="1" dirty="0" smtClean="0"/>
              <a:t>Learned helplessness as a technical term in animal psychology and related human psychology means a condition of a human being or an animal in which it has learned to behave helplessly, even when the opportunity is restored for it to help itself by avoiding an unpleasant or harmful circumstance to which it has been subjected.</a:t>
            </a:r>
            <a:endParaRPr lang="en-US" dirty="0" smtClean="0"/>
          </a:p>
        </p:txBody>
      </p:sp>
      <p:sp>
        <p:nvSpPr>
          <p:cNvPr id="14338" name="Title 1"/>
          <p:cNvSpPr>
            <a:spLocks noGrp="1"/>
          </p:cNvSpPr>
          <p:nvPr>
            <p:ph type="title"/>
          </p:nvPr>
        </p:nvSpPr>
        <p:spPr>
          <a:xfrm>
            <a:off x="612775" y="228600"/>
            <a:ext cx="8153400" cy="990600"/>
          </a:xfrm>
        </p:spPr>
        <p:txBody>
          <a:bodyPr/>
          <a:lstStyle/>
          <a:p>
            <a:pPr eaLnBrk="1" hangingPunct="1"/>
            <a:r>
              <a:rPr lang="en-US" sz="4400" dirty="0" smtClean="0"/>
              <a:t>What is learned helplessness?</a:t>
            </a:r>
          </a:p>
        </p:txBody>
      </p:sp>
    </p:spTree>
    <p:extLst>
      <p:ext uri="{BB962C8B-B14F-4D97-AF65-F5344CB8AC3E}">
        <p14:creationId xmlns:p14="http://schemas.microsoft.com/office/powerpoint/2010/main" val="365588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12775" y="1600200"/>
            <a:ext cx="8153400" cy="4495800"/>
          </a:xfrm>
        </p:spPr>
        <p:txBody>
          <a:bodyPr/>
          <a:lstStyle/>
          <a:p>
            <a:pPr eaLnBrk="1" hangingPunct="1"/>
            <a:endParaRPr lang="en-US" dirty="0" smtClean="0"/>
          </a:p>
          <a:p>
            <a:pPr algn="ctr" eaLnBrk="1" hangingPunct="1"/>
            <a:endParaRPr lang="en-US" dirty="0" smtClean="0"/>
          </a:p>
          <a:p>
            <a:pPr algn="ctr" eaLnBrk="1" hangingPunct="1"/>
            <a:endParaRPr lang="en-US" dirty="0"/>
          </a:p>
          <a:p>
            <a:pPr algn="ctr" eaLnBrk="1" hangingPunct="1"/>
            <a:r>
              <a:rPr lang="en-US" dirty="0" smtClean="0"/>
              <a:t>Learned helplessness is caused by parents and or the children's teacher (s). They both might indicate that the child's failures are caused by their lack of competence, rather than suggesting that they are not trying hard enough (Cullen &amp;</a:t>
            </a:r>
            <a:r>
              <a:rPr lang="en-US" dirty="0" err="1" smtClean="0"/>
              <a:t>Boersma</a:t>
            </a:r>
            <a:r>
              <a:rPr lang="en-US" dirty="0" smtClean="0"/>
              <a:t>, 1982).</a:t>
            </a:r>
          </a:p>
        </p:txBody>
      </p:sp>
      <p:sp>
        <p:nvSpPr>
          <p:cNvPr id="16386" name="Title 1"/>
          <p:cNvSpPr>
            <a:spLocks noGrp="1"/>
          </p:cNvSpPr>
          <p:nvPr>
            <p:ph type="title"/>
          </p:nvPr>
        </p:nvSpPr>
        <p:spPr>
          <a:xfrm>
            <a:off x="612775" y="228600"/>
            <a:ext cx="8153400" cy="1295400"/>
          </a:xfrm>
        </p:spPr>
        <p:txBody>
          <a:bodyPr/>
          <a:lstStyle/>
          <a:p>
            <a:pPr eaLnBrk="1" hangingPunct="1"/>
            <a:r>
              <a:rPr lang="en-US" sz="4400" dirty="0" smtClean="0"/>
              <a:t>Learned helplessness and children</a:t>
            </a:r>
          </a:p>
        </p:txBody>
      </p:sp>
    </p:spTree>
    <p:extLst>
      <p:ext uri="{BB962C8B-B14F-4D97-AF65-F5344CB8AC3E}">
        <p14:creationId xmlns:p14="http://schemas.microsoft.com/office/powerpoint/2010/main" val="37905938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154113" y="466725"/>
            <a:ext cx="7672387" cy="379413"/>
          </a:xfrm>
        </p:spPr>
        <p:txBody>
          <a:bodyPr lIns="0" tIns="0" rIns="0" bIns="0">
            <a:spAutoFit/>
          </a:bodyPr>
          <a:lstStyle/>
          <a:p>
            <a:pPr defTabSz="414338" eaLnBrk="1" hangingPunct="1">
              <a:lnSpc>
                <a:spcPct val="86000"/>
              </a:lnSpc>
              <a:buClr>
                <a:srgbClr val="000000"/>
              </a:buClr>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900" b="1" smtClean="0">
                <a:solidFill>
                  <a:srgbClr val="000080"/>
                </a:solidFill>
                <a:latin typeface="Times New Roman" pitchFamily="18" charset="0"/>
              </a:rPr>
              <a:t>Csikszentmihalyi's Flow Channel</a:t>
            </a:r>
          </a:p>
        </p:txBody>
      </p:sp>
      <p:sp>
        <p:nvSpPr>
          <p:cNvPr id="6147" name="Freeform 3"/>
          <p:cNvSpPr>
            <a:spLocks noChangeArrowheads="1"/>
          </p:cNvSpPr>
          <p:nvPr/>
        </p:nvSpPr>
        <p:spPr bwMode="auto">
          <a:xfrm>
            <a:off x="1806575" y="1009650"/>
            <a:ext cx="6429375" cy="4562475"/>
          </a:xfrm>
          <a:custGeom>
            <a:avLst/>
            <a:gdLst>
              <a:gd name="T0" fmla="*/ 0 w 19686"/>
              <a:gd name="T1" fmla="*/ 2147483647 h 13971"/>
              <a:gd name="T2" fmla="*/ 0 w 19686"/>
              <a:gd name="T3" fmla="*/ 0 h 13971"/>
              <a:gd name="T4" fmla="*/ 2147483647 w 19686"/>
              <a:gd name="T5" fmla="*/ 0 h 13971"/>
              <a:gd name="T6" fmla="*/ 2147483647 w 19686"/>
              <a:gd name="T7" fmla="*/ 2147483647 h 13971"/>
              <a:gd name="T8" fmla="*/ 0 w 19686"/>
              <a:gd name="T9" fmla="*/ 2147483647 h 13971"/>
              <a:gd name="T10" fmla="*/ 0 60000 65536"/>
              <a:gd name="T11" fmla="*/ 0 60000 65536"/>
              <a:gd name="T12" fmla="*/ 0 60000 65536"/>
              <a:gd name="T13" fmla="*/ 0 60000 65536"/>
              <a:gd name="T14" fmla="*/ 0 60000 65536"/>
              <a:gd name="T15" fmla="*/ 0 w 19686"/>
              <a:gd name="T16" fmla="*/ 0 h 13971"/>
              <a:gd name="T17" fmla="*/ 19686 w 19686"/>
              <a:gd name="T18" fmla="*/ 13971 h 13971"/>
            </a:gdLst>
            <a:ahLst/>
            <a:cxnLst>
              <a:cxn ang="T10">
                <a:pos x="T0" y="T1"/>
              </a:cxn>
              <a:cxn ang="T11">
                <a:pos x="T2" y="T3"/>
              </a:cxn>
              <a:cxn ang="T12">
                <a:pos x="T4" y="T5"/>
              </a:cxn>
              <a:cxn ang="T13">
                <a:pos x="T6" y="T7"/>
              </a:cxn>
              <a:cxn ang="T14">
                <a:pos x="T8" y="T9"/>
              </a:cxn>
            </a:cxnLst>
            <a:rect l="T15" t="T16" r="T17" b="T18"/>
            <a:pathLst>
              <a:path w="19686" h="13971">
                <a:moveTo>
                  <a:pt x="0" y="13970"/>
                </a:moveTo>
                <a:cubicBezTo>
                  <a:pt x="0" y="9314"/>
                  <a:pt x="0" y="4658"/>
                  <a:pt x="0" y="0"/>
                </a:cubicBezTo>
                <a:cubicBezTo>
                  <a:pt x="6561" y="0"/>
                  <a:pt x="13122" y="0"/>
                  <a:pt x="19685" y="0"/>
                </a:cubicBezTo>
                <a:cubicBezTo>
                  <a:pt x="19685" y="4656"/>
                  <a:pt x="19685" y="9312"/>
                  <a:pt x="19685" y="13970"/>
                </a:cubicBezTo>
                <a:cubicBezTo>
                  <a:pt x="13124" y="13970"/>
                  <a:pt x="6563" y="13970"/>
                  <a:pt x="0" y="13970"/>
                </a:cubicBezTo>
              </a:path>
            </a:pathLst>
          </a:custGeom>
          <a:solidFill>
            <a:srgbClr val="FFFFFF"/>
          </a:solidFill>
          <a:ln w="36720">
            <a:solidFill>
              <a:srgbClr val="000000"/>
            </a:solidFill>
            <a:round/>
            <a:headEnd/>
            <a:tailEnd/>
          </a:ln>
        </p:spPr>
        <p:txBody>
          <a:bodyPr wrap="none" anchor="ctr"/>
          <a:lstStyle/>
          <a:p>
            <a:endParaRPr lang="en-PH"/>
          </a:p>
        </p:txBody>
      </p:sp>
      <p:sp>
        <p:nvSpPr>
          <p:cNvPr id="104452" name="Line 4"/>
          <p:cNvSpPr>
            <a:spLocks noChangeShapeType="1"/>
          </p:cNvSpPr>
          <p:nvPr/>
        </p:nvSpPr>
        <p:spPr bwMode="auto">
          <a:xfrm>
            <a:off x="1866900" y="1658938"/>
            <a:ext cx="620713" cy="1587"/>
          </a:xfrm>
          <a:prstGeom prst="line">
            <a:avLst/>
          </a:prstGeom>
          <a:noFill/>
          <a:ln w="18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3" name="Line 5"/>
          <p:cNvSpPr>
            <a:spLocks noChangeShapeType="1"/>
          </p:cNvSpPr>
          <p:nvPr/>
        </p:nvSpPr>
        <p:spPr bwMode="auto">
          <a:xfrm flipV="1">
            <a:off x="2487613" y="1655763"/>
            <a:ext cx="1587" cy="3946525"/>
          </a:xfrm>
          <a:prstGeom prst="line">
            <a:avLst/>
          </a:prstGeom>
          <a:noFill/>
          <a:ln w="18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4" name="Line 6"/>
          <p:cNvSpPr>
            <a:spLocks noChangeShapeType="1"/>
          </p:cNvSpPr>
          <p:nvPr/>
        </p:nvSpPr>
        <p:spPr bwMode="auto">
          <a:xfrm>
            <a:off x="1866900" y="4976813"/>
            <a:ext cx="5805488" cy="1587"/>
          </a:xfrm>
          <a:prstGeom prst="line">
            <a:avLst/>
          </a:prstGeom>
          <a:noFill/>
          <a:ln w="18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5" name="Line 7"/>
          <p:cNvSpPr>
            <a:spLocks noChangeShapeType="1"/>
          </p:cNvSpPr>
          <p:nvPr/>
        </p:nvSpPr>
        <p:spPr bwMode="auto">
          <a:xfrm flipV="1">
            <a:off x="7672388" y="4973638"/>
            <a:ext cx="1587" cy="628650"/>
          </a:xfrm>
          <a:prstGeom prst="line">
            <a:avLst/>
          </a:prstGeom>
          <a:noFill/>
          <a:ln w="18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6" name="Line 8"/>
          <p:cNvSpPr>
            <a:spLocks noChangeShapeType="1"/>
          </p:cNvSpPr>
          <p:nvPr/>
        </p:nvSpPr>
        <p:spPr bwMode="auto">
          <a:xfrm flipV="1">
            <a:off x="1876425" y="1631950"/>
            <a:ext cx="3940175" cy="3324225"/>
          </a:xfrm>
          <a:prstGeom prst="line">
            <a:avLst/>
          </a:prstGeom>
          <a:noFill/>
          <a:ln w="18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7" name="Line 9"/>
          <p:cNvSpPr>
            <a:spLocks noChangeShapeType="1"/>
          </p:cNvSpPr>
          <p:nvPr/>
        </p:nvSpPr>
        <p:spPr bwMode="auto">
          <a:xfrm flipV="1">
            <a:off x="2498725" y="2254250"/>
            <a:ext cx="3940175" cy="3324225"/>
          </a:xfrm>
          <a:prstGeom prst="line">
            <a:avLst/>
          </a:prstGeom>
          <a:noFill/>
          <a:ln w="18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Text Box 10"/>
          <p:cNvSpPr txBox="1">
            <a:spLocks noChangeArrowheads="1"/>
          </p:cNvSpPr>
          <p:nvPr/>
        </p:nvSpPr>
        <p:spPr bwMode="auto">
          <a:xfrm>
            <a:off x="4146550" y="5816600"/>
            <a:ext cx="13112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2500" b="1">
                <a:solidFill>
                  <a:srgbClr val="000000"/>
                </a:solidFill>
                <a:latin typeface="Times New Roman" pitchFamily="18" charset="0"/>
              </a:rPr>
              <a:t>SKILLS</a:t>
            </a:r>
          </a:p>
        </p:txBody>
      </p:sp>
      <p:sp>
        <p:nvSpPr>
          <p:cNvPr id="6155" name="Text Box 11"/>
          <p:cNvSpPr txBox="1">
            <a:spLocks noChangeArrowheads="1"/>
          </p:cNvSpPr>
          <p:nvPr/>
        </p:nvSpPr>
        <p:spPr bwMode="auto">
          <a:xfrm>
            <a:off x="1373188" y="1827213"/>
            <a:ext cx="319087"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2500" b="1">
                <a:solidFill>
                  <a:srgbClr val="000000"/>
                </a:solidFill>
                <a:latin typeface="Times New Roman" pitchFamily="18" charset="0"/>
              </a:rPr>
              <a:t>CHALLENGE</a:t>
            </a:r>
          </a:p>
        </p:txBody>
      </p:sp>
      <p:sp>
        <p:nvSpPr>
          <p:cNvPr id="6156" name="Text Box 12"/>
          <p:cNvSpPr txBox="1">
            <a:spLocks noChangeArrowheads="1"/>
          </p:cNvSpPr>
          <p:nvPr/>
        </p:nvSpPr>
        <p:spPr bwMode="auto">
          <a:xfrm>
            <a:off x="2057400" y="5711825"/>
            <a:ext cx="736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1600" b="1">
                <a:solidFill>
                  <a:srgbClr val="000000"/>
                </a:solidFill>
                <a:latin typeface="Times New Roman" pitchFamily="18" charset="0"/>
              </a:rPr>
              <a:t>Low</a:t>
            </a:r>
          </a:p>
        </p:txBody>
      </p:sp>
      <p:sp>
        <p:nvSpPr>
          <p:cNvPr id="6157" name="Text Box 13"/>
          <p:cNvSpPr txBox="1">
            <a:spLocks noChangeArrowheads="1"/>
          </p:cNvSpPr>
          <p:nvPr/>
        </p:nvSpPr>
        <p:spPr bwMode="auto">
          <a:xfrm>
            <a:off x="1208088" y="5026025"/>
            <a:ext cx="736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1600" b="1">
                <a:solidFill>
                  <a:srgbClr val="000000"/>
                </a:solidFill>
                <a:latin typeface="Times New Roman" pitchFamily="18" charset="0"/>
              </a:rPr>
              <a:t>Low</a:t>
            </a:r>
          </a:p>
        </p:txBody>
      </p:sp>
      <p:sp>
        <p:nvSpPr>
          <p:cNvPr id="6158" name="Text Box 14"/>
          <p:cNvSpPr txBox="1">
            <a:spLocks noChangeArrowheads="1"/>
          </p:cNvSpPr>
          <p:nvPr/>
        </p:nvSpPr>
        <p:spPr bwMode="auto">
          <a:xfrm>
            <a:off x="1143000" y="1270000"/>
            <a:ext cx="736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1600" b="1">
                <a:solidFill>
                  <a:srgbClr val="000000"/>
                </a:solidFill>
                <a:latin typeface="Times New Roman" pitchFamily="18" charset="0"/>
              </a:rPr>
              <a:t>High</a:t>
            </a:r>
          </a:p>
        </p:txBody>
      </p:sp>
      <p:sp>
        <p:nvSpPr>
          <p:cNvPr id="6159" name="Text Box 15"/>
          <p:cNvSpPr txBox="1">
            <a:spLocks noChangeArrowheads="1"/>
          </p:cNvSpPr>
          <p:nvPr/>
        </p:nvSpPr>
        <p:spPr bwMode="auto">
          <a:xfrm>
            <a:off x="7627938" y="5711825"/>
            <a:ext cx="735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1600" b="1">
                <a:solidFill>
                  <a:srgbClr val="000000"/>
                </a:solidFill>
                <a:latin typeface="Times New Roman" pitchFamily="18" charset="0"/>
              </a:rPr>
              <a:t>High</a:t>
            </a:r>
          </a:p>
        </p:txBody>
      </p:sp>
      <p:sp>
        <p:nvSpPr>
          <p:cNvPr id="6160" name="Text Box 16"/>
          <p:cNvSpPr txBox="1">
            <a:spLocks noChangeArrowheads="1"/>
          </p:cNvSpPr>
          <p:nvPr/>
        </p:nvSpPr>
        <p:spPr bwMode="auto">
          <a:xfrm>
            <a:off x="6635750" y="4699000"/>
            <a:ext cx="879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1600">
                <a:solidFill>
                  <a:srgbClr val="000000"/>
                </a:solidFill>
                <a:latin typeface="Times New Roman" pitchFamily="18" charset="0"/>
              </a:rPr>
              <a:t>Boredom</a:t>
            </a:r>
          </a:p>
        </p:txBody>
      </p:sp>
      <p:sp>
        <p:nvSpPr>
          <p:cNvPr id="6161" name="Text Box 17"/>
          <p:cNvSpPr txBox="1">
            <a:spLocks noChangeArrowheads="1"/>
          </p:cNvSpPr>
          <p:nvPr/>
        </p:nvSpPr>
        <p:spPr bwMode="auto">
          <a:xfrm>
            <a:off x="2586038" y="4699000"/>
            <a:ext cx="879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1600">
                <a:solidFill>
                  <a:srgbClr val="000000"/>
                </a:solidFill>
                <a:latin typeface="Times New Roman" pitchFamily="18" charset="0"/>
              </a:rPr>
              <a:t>Apathy</a:t>
            </a:r>
          </a:p>
        </p:txBody>
      </p:sp>
      <p:sp>
        <p:nvSpPr>
          <p:cNvPr id="6162" name="Text Box 18"/>
          <p:cNvSpPr txBox="1">
            <a:spLocks noChangeArrowheads="1"/>
          </p:cNvSpPr>
          <p:nvPr/>
        </p:nvSpPr>
        <p:spPr bwMode="auto">
          <a:xfrm>
            <a:off x="6167438" y="1327150"/>
            <a:ext cx="14509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1600">
                <a:solidFill>
                  <a:srgbClr val="000000"/>
                </a:solidFill>
                <a:latin typeface="Times New Roman" pitchFamily="18" charset="0"/>
              </a:rPr>
              <a:t>Favorite Activity</a:t>
            </a:r>
            <a:br>
              <a:rPr lang="en-GB" sz="1600">
                <a:solidFill>
                  <a:srgbClr val="000000"/>
                </a:solidFill>
                <a:latin typeface="Times New Roman" pitchFamily="18" charset="0"/>
              </a:rPr>
            </a:br>
            <a:r>
              <a:rPr lang="en-GB" sz="1600">
                <a:solidFill>
                  <a:srgbClr val="000000"/>
                </a:solidFill>
                <a:latin typeface="Times New Roman" pitchFamily="18" charset="0"/>
              </a:rPr>
              <a:t>“Flow”</a:t>
            </a:r>
          </a:p>
        </p:txBody>
      </p:sp>
      <p:sp>
        <p:nvSpPr>
          <p:cNvPr id="6163" name="Text Box 19"/>
          <p:cNvSpPr txBox="1">
            <a:spLocks noChangeArrowheads="1"/>
          </p:cNvSpPr>
          <p:nvPr/>
        </p:nvSpPr>
        <p:spPr bwMode="auto">
          <a:xfrm>
            <a:off x="2162175" y="1401763"/>
            <a:ext cx="879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algn="ctr" eaLnBrk="1">
              <a:lnSpc>
                <a:spcPct val="86000"/>
              </a:lnSpc>
              <a:buClr>
                <a:srgbClr val="000000"/>
              </a:buClr>
              <a:buSzPct val="45000"/>
              <a:buFont typeface="StarSymbol" charset="0"/>
              <a:buNone/>
            </a:pPr>
            <a:r>
              <a:rPr lang="en-GB" sz="1600">
                <a:solidFill>
                  <a:srgbClr val="000000"/>
                </a:solidFill>
                <a:latin typeface="Times New Roman" pitchFamily="18" charset="0"/>
              </a:rPr>
              <a:t>Anxiety</a:t>
            </a:r>
          </a:p>
        </p:txBody>
      </p:sp>
    </p:spTree>
    <p:extLst>
      <p:ext uri="{BB962C8B-B14F-4D97-AF65-F5344CB8AC3E}">
        <p14:creationId xmlns:p14="http://schemas.microsoft.com/office/powerpoint/2010/main" val="3981515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452"/>
                                        </p:tgtEl>
                                        <p:attrNameLst>
                                          <p:attrName>style.visibility</p:attrName>
                                        </p:attrNameLst>
                                      </p:cBhvr>
                                      <p:to>
                                        <p:strVal val="visible"/>
                                      </p:to>
                                    </p:set>
                                    <p:animEffect transition="in" filter="wipe(down)">
                                      <p:cBhvr>
                                        <p:cTn id="12" dur="500"/>
                                        <p:tgtEl>
                                          <p:spTgt spid="1044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453"/>
                                        </p:tgtEl>
                                        <p:attrNameLst>
                                          <p:attrName>style.visibility</p:attrName>
                                        </p:attrNameLst>
                                      </p:cBhvr>
                                      <p:to>
                                        <p:strVal val="visible"/>
                                      </p:to>
                                    </p:set>
                                    <p:animEffect transition="in" filter="wipe(down)">
                                      <p:cBhvr>
                                        <p:cTn id="17" dur="500"/>
                                        <p:tgtEl>
                                          <p:spTgt spid="1044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4454"/>
                                        </p:tgtEl>
                                        <p:attrNameLst>
                                          <p:attrName>style.visibility</p:attrName>
                                        </p:attrNameLst>
                                      </p:cBhvr>
                                      <p:to>
                                        <p:strVal val="visible"/>
                                      </p:to>
                                    </p:set>
                                    <p:animEffect transition="in" filter="wipe(down)">
                                      <p:cBhvr>
                                        <p:cTn id="22" dur="500"/>
                                        <p:tgtEl>
                                          <p:spTgt spid="1044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indefinite" fill="hold">
                                          <p:stCondLst>
                                            <p:cond delay="0"/>
                                          </p:stCondLst>
                                        </p:cTn>
                                        <p:tgtEl>
                                          <p:spTgt spid="104455"/>
                                        </p:tgtEl>
                                        <p:attrNameLst>
                                          <p:attrName>style.visibility</p:attrName>
                                        </p:attrNameLst>
                                      </p:cBhvr>
                                      <p:to>
                                        <p:strVal val="visible"/>
                                      </p:to>
                                    </p:set>
                                    <p:animEffect transition="in" filter="wipe(down)">
                                      <p:cBhvr>
                                        <p:cTn id="27" dur="250"/>
                                        <p:tgtEl>
                                          <p:spTgt spid="1044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456"/>
                                        </p:tgtEl>
                                        <p:attrNameLst>
                                          <p:attrName>style.visibility</p:attrName>
                                        </p:attrNameLst>
                                      </p:cBhvr>
                                      <p:to>
                                        <p:strVal val="visible"/>
                                      </p:to>
                                    </p:set>
                                    <p:animEffect transition="in" filter="wipe(down)">
                                      <p:cBhvr>
                                        <p:cTn id="32" dur="500"/>
                                        <p:tgtEl>
                                          <p:spTgt spid="1044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4457"/>
                                        </p:tgtEl>
                                        <p:attrNameLst>
                                          <p:attrName>style.visibility</p:attrName>
                                        </p:attrNameLst>
                                      </p:cBhvr>
                                      <p:to>
                                        <p:strVal val="visible"/>
                                      </p:to>
                                    </p:set>
                                    <p:animEffect transition="in" filter="wipe(down)">
                                      <p:cBhvr>
                                        <p:cTn id="37" dur="500"/>
                                        <p:tgtEl>
                                          <p:spTgt spid="104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2" grpId="0" animBg="1"/>
      <p:bldP spid="104453" grpId="0" animBg="1"/>
      <p:bldP spid="104454" grpId="0" animBg="1"/>
      <p:bldP spid="104455" grpId="0" animBg="1"/>
      <p:bldP spid="104456" grpId="0" animBg="1"/>
      <p:bldP spid="10445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p:txBody>
          <a:bodyPr/>
          <a:lstStyle/>
          <a:p>
            <a:pPr algn="ctr" eaLnBrk="1" hangingPunct="1">
              <a:buFont typeface="Wingdings" pitchFamily="2" charset="2"/>
              <a:buNone/>
            </a:pPr>
            <a:r>
              <a:rPr lang="en-US" smtClean="0"/>
              <a:t>is also called “Optimal Experience”.</a:t>
            </a:r>
          </a:p>
          <a:p>
            <a:pPr algn="ctr" eaLnBrk="1" hangingPunct="1">
              <a:buFont typeface="Wingdings" pitchFamily="2" charset="2"/>
              <a:buNone/>
            </a:pPr>
            <a:endParaRPr lang="en-US" smtClean="0"/>
          </a:p>
          <a:p>
            <a:pPr algn="ctr" eaLnBrk="1" hangingPunct="1">
              <a:buFont typeface="Wingdings" pitchFamily="2" charset="2"/>
              <a:buNone/>
            </a:pPr>
            <a:r>
              <a:rPr lang="en-US" smtClean="0"/>
              <a:t>the holistic experience that people feel when they act with total involvement.</a:t>
            </a:r>
          </a:p>
          <a:p>
            <a:pPr algn="ctr" eaLnBrk="1" hangingPunct="1">
              <a:buFont typeface="Wingdings" pitchFamily="2" charset="2"/>
              <a:buNone/>
            </a:pPr>
            <a:endParaRPr lang="en-US" smtClean="0"/>
          </a:p>
          <a:p>
            <a:pPr algn="ctr" eaLnBrk="1" hangingPunct="1">
              <a:buFont typeface="Wingdings" pitchFamily="2" charset="2"/>
              <a:buNone/>
            </a:pPr>
            <a:r>
              <a:rPr lang="en-US" smtClean="0"/>
              <a:t>the state in which people are so involved in an activity that nothing else seems to matter.</a:t>
            </a:r>
          </a:p>
          <a:p>
            <a:pPr eaLnBrk="1" hangingPunct="1"/>
            <a:endParaRPr lang="en-US" smtClean="0"/>
          </a:p>
        </p:txBody>
      </p:sp>
      <p:sp>
        <p:nvSpPr>
          <p:cNvPr id="106498" name="Rectangle 2"/>
          <p:cNvSpPr>
            <a:spLocks noGrp="1" noChangeArrowheads="1"/>
          </p:cNvSpPr>
          <p:nvPr>
            <p:ph type="title"/>
          </p:nvPr>
        </p:nvSpPr>
        <p:spPr/>
        <p:txBody>
          <a:bodyPr/>
          <a:lstStyle/>
          <a:p>
            <a:pPr eaLnBrk="1" hangingPunct="1"/>
            <a:r>
              <a:rPr lang="en-US" smtClean="0"/>
              <a:t>Flow Theory</a:t>
            </a:r>
          </a:p>
        </p:txBody>
      </p:sp>
    </p:spTree>
    <p:extLst>
      <p:ext uri="{BB962C8B-B14F-4D97-AF65-F5344CB8AC3E}">
        <p14:creationId xmlns:p14="http://schemas.microsoft.com/office/powerpoint/2010/main" val="19269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fade">
                                      <p:cBhvr>
                                        <p:cTn id="12" dur="2000"/>
                                        <p:tgtEl>
                                          <p:spTgt spid="1064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fade">
                                      <p:cBhvr>
                                        <p:cTn id="17" dur="2000"/>
                                        <p:tgtEl>
                                          <p:spTgt spid="106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499">
                                            <p:txEl>
                                              <p:pRg st="4" end="4"/>
                                            </p:txEl>
                                          </p:spTgt>
                                        </p:tgtEl>
                                        <p:attrNameLst>
                                          <p:attrName>style.visibility</p:attrName>
                                        </p:attrNameLst>
                                      </p:cBhvr>
                                      <p:to>
                                        <p:strVal val="visible"/>
                                      </p:to>
                                    </p:set>
                                    <p:animEffect transition="in" filter="fade">
                                      <p:cBhvr>
                                        <p:cTn id="22" dur="20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10649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pPr algn="ctr" eaLnBrk="1" hangingPunct="1">
              <a:buFont typeface="Wingdings" pitchFamily="2" charset="2"/>
              <a:buNone/>
            </a:pPr>
            <a:endParaRPr lang="en-US" dirty="0" smtClean="0"/>
          </a:p>
          <a:p>
            <a:pPr algn="ctr" eaLnBrk="1" hangingPunct="1">
              <a:buFont typeface="Wingdings" pitchFamily="2" charset="2"/>
              <a:buNone/>
            </a:pPr>
            <a:r>
              <a:rPr lang="en-US" dirty="0" smtClean="0"/>
              <a:t>A sense of that one’s skills are adequate to cope with the challenges at hand in a goal directed, rule bound action system that provides clear clues as to how one is performing.</a:t>
            </a:r>
          </a:p>
          <a:p>
            <a:pPr algn="ctr" eaLnBrk="1" hangingPunct="1">
              <a:buFont typeface="Wingdings" pitchFamily="2" charset="2"/>
              <a:buNone/>
            </a:pPr>
            <a:endParaRPr lang="en-US" dirty="0"/>
          </a:p>
          <a:p>
            <a:pPr algn="ctr" eaLnBrk="1" hangingPunct="1">
              <a:buFont typeface="Wingdings" pitchFamily="2" charset="2"/>
              <a:buNone/>
            </a:pPr>
            <a:endParaRPr lang="en-US" dirty="0" smtClean="0"/>
          </a:p>
        </p:txBody>
      </p:sp>
      <p:sp>
        <p:nvSpPr>
          <p:cNvPr id="108546" name="Rectangle 2"/>
          <p:cNvSpPr>
            <a:spLocks noGrp="1" noChangeArrowheads="1"/>
          </p:cNvSpPr>
          <p:nvPr>
            <p:ph type="title"/>
          </p:nvPr>
        </p:nvSpPr>
        <p:spPr>
          <a:xfrm>
            <a:off x="457200" y="122238"/>
            <a:ext cx="7543800" cy="811212"/>
          </a:xfrm>
        </p:spPr>
        <p:txBody>
          <a:bodyPr/>
          <a:lstStyle/>
          <a:p>
            <a:pPr eaLnBrk="1" hangingPunct="1"/>
            <a:r>
              <a:rPr lang="en-US" sz="3500" smtClean="0"/>
              <a:t>Flow theory</a:t>
            </a:r>
          </a:p>
        </p:txBody>
      </p:sp>
      <p:pic>
        <p:nvPicPr>
          <p:cNvPr id="4098" name="Picture 2" descr="C:\Users\ronald elicay\Desktop\Sample Pictures\Pictures\Picture 3\Csikszentmihaly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19601"/>
            <a:ext cx="6781800" cy="2438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623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fade">
                                      <p:cBhvr>
                                        <p:cTn id="7" dur="20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2000"/>
                                        <p:tgtEl>
                                          <p:spTgt spid="108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10854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295400"/>
            <a:ext cx="8229600" cy="5257800"/>
          </a:xfrm>
        </p:spPr>
        <p:txBody>
          <a:bodyPr/>
          <a:lstStyle/>
          <a:p>
            <a:pPr eaLnBrk="1" hangingPunct="1">
              <a:lnSpc>
                <a:spcPct val="90000"/>
              </a:lnSpc>
              <a:buFontTx/>
              <a:buNone/>
            </a:pPr>
            <a:r>
              <a:rPr lang="en-US" sz="1600" dirty="0" smtClean="0"/>
              <a:t>Burrows, V.A., McNeill, B., </a:t>
            </a:r>
            <a:r>
              <a:rPr lang="en-US" sz="1600" dirty="0" err="1" smtClean="0"/>
              <a:t>Hubele</a:t>
            </a:r>
            <a:r>
              <a:rPr lang="en-US" sz="1600" dirty="0" smtClean="0"/>
              <a:t>, N.F., Bellamy, L. (2001) “Statistical Evidence for Enhanced Learning of Content through Reflective Journal Writing,” Journal of Engineering Education, pp. 661-667</a:t>
            </a:r>
          </a:p>
          <a:p>
            <a:pPr eaLnBrk="1" hangingPunct="1">
              <a:lnSpc>
                <a:spcPct val="90000"/>
              </a:lnSpc>
              <a:spcBef>
                <a:spcPct val="50000"/>
              </a:spcBef>
              <a:buSzTx/>
              <a:buFontTx/>
              <a:buNone/>
            </a:pPr>
            <a:r>
              <a:rPr lang="en-US" sz="1600" dirty="0" smtClean="0"/>
              <a:t>Cowan, J. (1998) </a:t>
            </a:r>
            <a:r>
              <a:rPr lang="en-US" sz="1600" i="1" dirty="0" smtClean="0"/>
              <a:t>On Becoming an Innovative University Teacher: Reflection in Action</a:t>
            </a:r>
            <a:r>
              <a:rPr lang="en-US" sz="1600" dirty="0" smtClean="0"/>
              <a:t>. Buckingham: SRHE and Open University Press.</a:t>
            </a:r>
          </a:p>
          <a:p>
            <a:pPr eaLnBrk="1" hangingPunct="1">
              <a:lnSpc>
                <a:spcPct val="90000"/>
              </a:lnSpc>
              <a:buFontTx/>
              <a:buNone/>
            </a:pPr>
            <a:r>
              <a:rPr lang="en-US" sz="1600" dirty="0" err="1" smtClean="0"/>
              <a:t>Gourgey</a:t>
            </a:r>
            <a:r>
              <a:rPr lang="en-US" sz="1600" dirty="0" smtClean="0"/>
              <a:t>, AF (2001), Metacognition in Basic Skills Instruction. In </a:t>
            </a:r>
            <a:r>
              <a:rPr lang="en-US" sz="1600" i="1" dirty="0" smtClean="0"/>
              <a:t>Metacognition in Learning and Instruction, </a:t>
            </a:r>
            <a:r>
              <a:rPr lang="en-US" sz="1600" dirty="0" smtClean="0"/>
              <a:t>Hartman, HJ (</a:t>
            </a:r>
            <a:r>
              <a:rPr lang="en-US" sz="1600" dirty="0" err="1" smtClean="0"/>
              <a:t>ed</a:t>
            </a:r>
            <a:r>
              <a:rPr lang="en-US" sz="1600" dirty="0" smtClean="0"/>
              <a:t>), p17-32.</a:t>
            </a:r>
          </a:p>
          <a:p>
            <a:pPr eaLnBrk="1" hangingPunct="1">
              <a:lnSpc>
                <a:spcPct val="90000"/>
              </a:lnSpc>
              <a:buFontTx/>
              <a:buNone/>
            </a:pPr>
            <a:r>
              <a:rPr lang="en-US" sz="1600" dirty="0" smtClean="0"/>
              <a:t>Hartman, HJ (2001), Developing Students’ Metacognitive Knowledge and Skills. In </a:t>
            </a:r>
            <a:r>
              <a:rPr lang="en-US" sz="1600" i="1" dirty="0" smtClean="0"/>
              <a:t>Metacognition in Learning and Instruction, </a:t>
            </a:r>
            <a:r>
              <a:rPr lang="en-US" sz="1600" dirty="0" smtClean="0"/>
              <a:t>Hartman, HJ (</a:t>
            </a:r>
            <a:r>
              <a:rPr lang="en-US" sz="1600" dirty="0" err="1" smtClean="0"/>
              <a:t>ed</a:t>
            </a:r>
            <a:r>
              <a:rPr lang="en-US" sz="1600" dirty="0" smtClean="0"/>
              <a:t>), p33-68.</a:t>
            </a:r>
          </a:p>
          <a:p>
            <a:pPr eaLnBrk="1" hangingPunct="1">
              <a:lnSpc>
                <a:spcPct val="90000"/>
              </a:lnSpc>
              <a:buFontTx/>
              <a:buNone/>
            </a:pPr>
            <a:r>
              <a:rPr lang="en-US" sz="1600" dirty="0" smtClean="0"/>
              <a:t>McDonald, I (in press), Taking Control of Learning, Centre for LATTES, </a:t>
            </a:r>
            <a:r>
              <a:rPr lang="en-US" sz="1600" dirty="0" err="1" smtClean="0"/>
              <a:t>Swinburn</a:t>
            </a:r>
            <a:r>
              <a:rPr lang="en-US" sz="1600" dirty="0" smtClean="0"/>
              <a:t> University</a:t>
            </a:r>
          </a:p>
          <a:p>
            <a:pPr eaLnBrk="1" hangingPunct="1">
              <a:lnSpc>
                <a:spcPct val="90000"/>
              </a:lnSpc>
              <a:buFontTx/>
              <a:buNone/>
            </a:pPr>
            <a:r>
              <a:rPr lang="en-US" sz="1600" dirty="0" smtClean="0"/>
              <a:t>Novak, JD (1998), The Pursuit of a Dream: Education Can Be Improved. In </a:t>
            </a:r>
            <a:r>
              <a:rPr lang="en-US" sz="1600" i="1" dirty="0" smtClean="0"/>
              <a:t>Teaching Science for Understanding: A Human Constructivist View,  </a:t>
            </a:r>
            <a:r>
              <a:rPr lang="en-US" sz="1600" dirty="0" smtClean="0"/>
              <a:t>p3-28</a:t>
            </a:r>
          </a:p>
          <a:p>
            <a:pPr eaLnBrk="1" hangingPunct="1">
              <a:lnSpc>
                <a:spcPct val="90000"/>
              </a:lnSpc>
              <a:buFontTx/>
              <a:buNone/>
            </a:pPr>
            <a:r>
              <a:rPr lang="en-US" sz="1600" dirty="0" err="1" smtClean="0"/>
              <a:t>Schraw</a:t>
            </a:r>
            <a:r>
              <a:rPr lang="en-US" sz="1600" dirty="0" smtClean="0"/>
              <a:t>, G (2001). Promoting General Metacognitive Awareness. In </a:t>
            </a:r>
            <a:r>
              <a:rPr lang="en-US" sz="1600" i="1" dirty="0" smtClean="0"/>
              <a:t>Metacognition in Learning and Instruction, </a:t>
            </a:r>
            <a:r>
              <a:rPr lang="en-US" sz="1600" dirty="0" smtClean="0"/>
              <a:t>Hartman, HJ (</a:t>
            </a:r>
            <a:r>
              <a:rPr lang="en-US" sz="1600" dirty="0" err="1" smtClean="0"/>
              <a:t>ed</a:t>
            </a:r>
            <a:r>
              <a:rPr lang="en-US" sz="1600" dirty="0" smtClean="0"/>
              <a:t>), p3-16.</a:t>
            </a:r>
          </a:p>
          <a:p>
            <a:pPr eaLnBrk="1" hangingPunct="1">
              <a:lnSpc>
                <a:spcPct val="90000"/>
              </a:lnSpc>
              <a:buFontTx/>
              <a:buNone/>
            </a:pPr>
            <a:r>
              <a:rPr lang="en-US" sz="1600" dirty="0" smtClean="0"/>
              <a:t>Sternberg, RJ (2001). Metacognition, Abilities, and Developing Expertise: What Makes an Expert Student? In </a:t>
            </a:r>
            <a:r>
              <a:rPr lang="en-US" sz="1600" i="1" dirty="0" smtClean="0"/>
              <a:t>Metacognition in Learning and Instruction, </a:t>
            </a:r>
            <a:r>
              <a:rPr lang="en-US" sz="1600" dirty="0" smtClean="0"/>
              <a:t>Hartman, HJ (</a:t>
            </a:r>
            <a:r>
              <a:rPr lang="en-US" sz="1600" dirty="0" err="1" smtClean="0"/>
              <a:t>ed</a:t>
            </a:r>
            <a:r>
              <a:rPr lang="en-US" sz="1600" dirty="0" smtClean="0"/>
              <a:t>), p247-260.</a:t>
            </a:r>
          </a:p>
          <a:p>
            <a:pPr eaLnBrk="1" hangingPunct="1">
              <a:lnSpc>
                <a:spcPct val="90000"/>
              </a:lnSpc>
              <a:buFontTx/>
              <a:buNone/>
            </a:pPr>
            <a:r>
              <a:rPr lang="en-US" sz="1600" dirty="0" err="1" smtClean="0"/>
              <a:t>Svinicki</a:t>
            </a:r>
            <a:r>
              <a:rPr lang="en-US" sz="1600" dirty="0" smtClean="0"/>
              <a:t>, MD (1999). New Directions in Learning and Motivation. In </a:t>
            </a:r>
            <a:r>
              <a:rPr lang="en-US" sz="1600" dirty="0" err="1" smtClean="0"/>
              <a:t>Svinicki</a:t>
            </a:r>
            <a:r>
              <a:rPr lang="en-US" sz="1600" dirty="0" smtClean="0"/>
              <a:t>, MD(Ed.), </a:t>
            </a:r>
            <a:r>
              <a:rPr lang="en-US" sz="1600" i="1" dirty="0" smtClean="0"/>
              <a:t>College Teaching: From Theory to Practice. </a:t>
            </a:r>
            <a:r>
              <a:rPr lang="en-US" sz="1600" dirty="0" smtClean="0"/>
              <a:t>New Directions for Teaching and Learning, 80, 5-27</a:t>
            </a:r>
          </a:p>
        </p:txBody>
      </p:sp>
      <p:sp>
        <p:nvSpPr>
          <p:cNvPr id="24578" name="Rectangle 2"/>
          <p:cNvSpPr>
            <a:spLocks noGrp="1" noChangeArrowheads="1"/>
          </p:cNvSpPr>
          <p:nvPr>
            <p:ph type="title"/>
          </p:nvPr>
        </p:nvSpPr>
        <p:spPr>
          <a:xfrm>
            <a:off x="685800" y="457200"/>
            <a:ext cx="7772400" cy="685800"/>
          </a:xfrm>
        </p:spPr>
        <p:txBody>
          <a:bodyPr/>
          <a:lstStyle/>
          <a:p>
            <a:pPr algn="l" eaLnBrk="1" hangingPunct="1"/>
            <a:r>
              <a:rPr lang="en-US" sz="3600" dirty="0" smtClean="0"/>
              <a:t>References on Metacognition</a:t>
            </a:r>
          </a:p>
        </p:txBody>
      </p:sp>
    </p:spTree>
    <p:extLst>
      <p:ext uri="{BB962C8B-B14F-4D97-AF65-F5344CB8AC3E}">
        <p14:creationId xmlns:p14="http://schemas.microsoft.com/office/powerpoint/2010/main" val="25983453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622080" y="737505"/>
            <a:ext cx="8228160" cy="4550420"/>
          </a:xfrm>
        </p:spPr>
        <p:txBody>
          <a:bodyPr tIns="41473">
            <a:spAutoFit/>
          </a:bodyPr>
          <a:lstStyle/>
          <a:p>
            <a:pPr marL="387366" indent="-292325" algn="l">
              <a:lnSpc>
                <a:spcPct val="86000"/>
              </a:lnSpc>
              <a:buClr>
                <a:srgbClr val="125C8D"/>
              </a:buClr>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900" dirty="0" smtClean="0">
                <a:solidFill>
                  <a:srgbClr val="0066CC"/>
                </a:solidFill>
              </a:rPr>
              <a:t>References EQ</a:t>
            </a:r>
            <a:br>
              <a:rPr lang="en-GB" sz="2900" dirty="0" smtClean="0">
                <a:solidFill>
                  <a:srgbClr val="0066CC"/>
                </a:solidFill>
              </a:rPr>
            </a:br>
            <a:r>
              <a:rPr lang="en-GB" sz="2500" dirty="0" smtClean="0">
                <a:solidFill>
                  <a:srgbClr val="0066CC"/>
                </a:solidFill>
              </a:rPr>
              <a:t/>
            </a:r>
            <a:br>
              <a:rPr lang="en-GB" sz="2500" dirty="0" smtClean="0">
                <a:solidFill>
                  <a:srgbClr val="0066CC"/>
                </a:solidFill>
              </a:rPr>
            </a:br>
            <a:r>
              <a:rPr lang="en-GB" sz="2500" dirty="0" err="1" smtClean="0">
                <a:solidFill>
                  <a:schemeClr val="tx1"/>
                </a:solidFill>
              </a:rPr>
              <a:t>Annamalay</a:t>
            </a:r>
            <a:r>
              <a:rPr lang="en-GB" sz="2500" dirty="0" smtClean="0">
                <a:solidFill>
                  <a:schemeClr val="tx1"/>
                </a:solidFill>
              </a:rPr>
              <a:t>, S. (2000). Child’s emotional intelligence. Malaysia: Times </a:t>
            </a:r>
            <a:r>
              <a:rPr lang="en-GB" sz="2500" dirty="0" err="1" smtClean="0">
                <a:solidFill>
                  <a:schemeClr val="tx1"/>
                </a:solidFill>
              </a:rPr>
              <a:t>Tubang</a:t>
            </a:r>
            <a:r>
              <a:rPr lang="en-GB" sz="2500" dirty="0" smtClean="0">
                <a:solidFill>
                  <a:schemeClr val="tx1"/>
                </a:solidFill>
              </a:rPr>
              <a:t>.</a:t>
            </a:r>
            <a:br>
              <a:rPr lang="en-GB" sz="2500" dirty="0" smtClean="0">
                <a:solidFill>
                  <a:schemeClr val="tx1"/>
                </a:solidFill>
              </a:rPr>
            </a:br>
            <a:r>
              <a:rPr lang="en-GB" sz="2500" dirty="0" smtClean="0">
                <a:solidFill>
                  <a:schemeClr val="tx1"/>
                </a:solidFill>
              </a:rPr>
              <a:t>Cohen, J. (1999). Educating minds and hearts. Virginia: ASCD.</a:t>
            </a:r>
            <a:br>
              <a:rPr lang="en-GB" sz="2500" dirty="0" smtClean="0">
                <a:solidFill>
                  <a:schemeClr val="tx1"/>
                </a:solidFill>
              </a:rPr>
            </a:br>
            <a:r>
              <a:rPr lang="en-GB" sz="2500" dirty="0" err="1" smtClean="0">
                <a:solidFill>
                  <a:schemeClr val="tx1"/>
                </a:solidFill>
              </a:rPr>
              <a:t>Goleman</a:t>
            </a:r>
            <a:r>
              <a:rPr lang="en-GB" sz="2500" dirty="0" smtClean="0">
                <a:solidFill>
                  <a:schemeClr val="tx1"/>
                </a:solidFill>
              </a:rPr>
              <a:t>, D. (1998). Working on emotional intelligence. New York: Publishing History.</a:t>
            </a:r>
            <a:br>
              <a:rPr lang="en-GB" sz="2500" dirty="0" smtClean="0">
                <a:solidFill>
                  <a:schemeClr val="tx1"/>
                </a:solidFill>
              </a:rPr>
            </a:br>
            <a:r>
              <a:rPr lang="en-GB" sz="2500" dirty="0" err="1" smtClean="0">
                <a:solidFill>
                  <a:schemeClr val="tx1"/>
                </a:solidFill>
              </a:rPr>
              <a:t>Goleman</a:t>
            </a:r>
            <a:r>
              <a:rPr lang="en-GB" sz="2500" dirty="0" smtClean="0">
                <a:solidFill>
                  <a:schemeClr val="tx1"/>
                </a:solidFill>
              </a:rPr>
              <a:t>, D. (1995). Emotional intelligence. New York: Publishing History. </a:t>
            </a:r>
            <a:br>
              <a:rPr lang="en-GB" sz="2500" dirty="0" smtClean="0">
                <a:solidFill>
                  <a:schemeClr val="tx1"/>
                </a:solidFill>
              </a:rPr>
            </a:br>
            <a:r>
              <a:rPr lang="en-GB" sz="2500" dirty="0" err="1" smtClean="0">
                <a:solidFill>
                  <a:schemeClr val="tx1"/>
                </a:solidFill>
              </a:rPr>
              <a:t>Weare</a:t>
            </a:r>
            <a:r>
              <a:rPr lang="en-GB" sz="2500" dirty="0" smtClean="0">
                <a:solidFill>
                  <a:schemeClr val="tx1"/>
                </a:solidFill>
              </a:rPr>
              <a:t> (2004). Developing the emotionally literate school. London: Paul Chapman Pub</a:t>
            </a:r>
            <a:r>
              <a:rPr lang="en-GB" sz="2900" dirty="0" smtClean="0">
                <a:solidFill>
                  <a:srgbClr val="0066CC"/>
                </a:solidFill>
              </a:rPr>
              <a:t>.</a:t>
            </a:r>
            <a:br>
              <a:rPr lang="en-GB" sz="2900" dirty="0" smtClean="0">
                <a:solidFill>
                  <a:srgbClr val="0066CC"/>
                </a:solidFill>
              </a:rPr>
            </a:br>
            <a:endParaRPr lang="en-GB" sz="2900" dirty="0" smtClean="0">
              <a:solidFill>
                <a:srgbClr val="0066CC"/>
              </a:solidFill>
            </a:endParaRPr>
          </a:p>
        </p:txBody>
      </p:sp>
    </p:spTree>
    <p:extLst>
      <p:ext uri="{BB962C8B-B14F-4D97-AF65-F5344CB8AC3E}">
        <p14:creationId xmlns:p14="http://schemas.microsoft.com/office/powerpoint/2010/main" val="1043536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fill="hold" nodeType="clickEffect">
                                  <p:stCondLst>
                                    <p:cond delay="0"/>
                                  </p:stCondLst>
                                  <p:childTnLst>
                                    <p:set>
                                      <p:cBhvr>
                                        <p:cTn id="6" dur="1000" fill="hold">
                                          <p:stCondLst>
                                            <p:cond delay="0"/>
                                          </p:stCondLst>
                                        </p:cTn>
                                        <p:tgtEl>
                                          <p:spTgt spid="450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45057">
                                            <p:txEl>
                                              <p:pRg st="0" end="0"/>
                                            </p:txEl>
                                          </p:spTgt>
                                        </p:tgtEl>
                                        <p:attrNameLst>
                                          <p:attrName>style.visibility</p:attrName>
                                        </p:attrNameLst>
                                      </p:cBhvr>
                                      <p:to>
                                        <p:strVal val="visible"/>
                                      </p:to>
                                    </p:set>
                                    <p:anim calcmode="lin" valueType="num">
                                      <p:cBhvr>
                                        <p:cTn id="11" dur="5000" fill="hold"/>
                                        <p:tgtEl>
                                          <p:spTgt spid="45057">
                                            <p:txEl>
                                              <p:pRg st="0" end="0"/>
                                            </p:txEl>
                                          </p:spTgt>
                                        </p:tgtEl>
                                        <p:attrNameLst>
                                          <p:attrName>ppt_x</p:attrName>
                                        </p:attrNameLst>
                                      </p:cBhvr>
                                      <p:tavLst>
                                        <p:tav>
                                          <p:val>
                                            <p:strVal val="#ppt_x"/>
                                          </p:val>
                                        </p:tav>
                                        <p:tav>
                                          <p:val>
                                            <p:strVal val="#ppt_x"/>
                                          </p:val>
                                        </p:tav>
                                      </p:tavLst>
                                    </p:anim>
                                    <p:anim calcmode="lin" valueType="num">
                                      <p:cBhvr>
                                        <p:cTn id="12" dur="5000" fill="hold"/>
                                        <p:tgtEl>
                                          <p:spTgt spid="45057">
                                            <p:txEl>
                                              <p:pRg st="0" end="0"/>
                                            </p:txEl>
                                          </p:spTgt>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t>interpretation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3261769"/>
              </p:ext>
            </p:extLst>
          </p:nvPr>
        </p:nvGraphicFramePr>
        <p:xfrm>
          <a:off x="152400" y="1219200"/>
          <a:ext cx="7924800" cy="5410200"/>
        </p:xfrm>
        <a:graphic>
          <a:graphicData uri="http://schemas.openxmlformats.org/drawingml/2006/table">
            <a:tbl>
              <a:tblPr firstRow="1" bandRow="1">
                <a:tableStyleId>{5C22544A-7EE6-4342-B048-85BDC9FD1C3A}</a:tableStyleId>
              </a:tblPr>
              <a:tblGrid>
                <a:gridCol w="7924800"/>
              </a:tblGrid>
              <a:tr h="436848">
                <a:tc>
                  <a:txBody>
                    <a:bodyPr/>
                    <a:lstStyle/>
                    <a:p>
                      <a:pPr algn="just"/>
                      <a:r>
                        <a:rPr lang="en-US" sz="2000" dirty="0" smtClean="0"/>
                        <a:t>NUMBNESS. You haven’t</a:t>
                      </a:r>
                      <a:r>
                        <a:rPr lang="en-US" sz="2000" baseline="0" dirty="0" smtClean="0"/>
                        <a:t> any awareness of your feelings.</a:t>
                      </a:r>
                      <a:endParaRPr lang="en-US" sz="2000" dirty="0"/>
                    </a:p>
                  </a:txBody>
                  <a:tcPr/>
                </a:tc>
              </a:tr>
              <a:tr h="1108923">
                <a:tc>
                  <a:txBody>
                    <a:bodyPr/>
                    <a:lstStyle/>
                    <a:p>
                      <a:pPr algn="just"/>
                      <a:r>
                        <a:rPr lang="en-US" sz="2000" dirty="0" smtClean="0"/>
                        <a:t>PHYSICAL SENSATIONS.</a:t>
                      </a:r>
                      <a:r>
                        <a:rPr lang="en-US" sz="2000" baseline="0" dirty="0" smtClean="0"/>
                        <a:t> Your emotion register physically (e.g. as headaches or dizziness) but you still aren’t aware of the emotions themselves.</a:t>
                      </a:r>
                      <a:endParaRPr lang="en-US" sz="2000" dirty="0"/>
                    </a:p>
                  </a:txBody>
                  <a:tcPr/>
                </a:tc>
              </a:tr>
              <a:tr h="772886">
                <a:tc>
                  <a:txBody>
                    <a:bodyPr/>
                    <a:lstStyle/>
                    <a:p>
                      <a:pPr algn="just"/>
                      <a:r>
                        <a:rPr lang="en-US" sz="2000" dirty="0" smtClean="0"/>
                        <a:t>PRIMAL</a:t>
                      </a:r>
                      <a:r>
                        <a:rPr lang="en-US" sz="2000" baseline="0" dirty="0" smtClean="0"/>
                        <a:t> EXPERIENCE. You’re conscious of emotions but you don’t know what they are. You can’t discuss them or understand them.</a:t>
                      </a:r>
                      <a:endParaRPr lang="en-US" sz="2000" dirty="0"/>
                    </a:p>
                  </a:txBody>
                  <a:tcPr/>
                </a:tc>
              </a:tr>
              <a:tr h="1108923">
                <a:tc>
                  <a:txBody>
                    <a:bodyPr/>
                    <a:lstStyle/>
                    <a:p>
                      <a:pPr algn="just"/>
                      <a:r>
                        <a:rPr lang="en-US" sz="2000" dirty="0" smtClean="0"/>
                        <a:t>DIFFERENTIATION. By crossing the verbal barrier</a:t>
                      </a:r>
                      <a:r>
                        <a:rPr lang="en-US" sz="2000" baseline="0" dirty="0" smtClean="0"/>
                        <a:t> and talking about your feelings you learn to differentiate between anger, love, shame, joy or hatred.</a:t>
                      </a:r>
                      <a:endParaRPr lang="en-US" sz="2000" dirty="0"/>
                    </a:p>
                  </a:txBody>
                  <a:tcPr/>
                </a:tc>
              </a:tr>
              <a:tr h="772886">
                <a:tc>
                  <a:txBody>
                    <a:bodyPr/>
                    <a:lstStyle/>
                    <a:p>
                      <a:pPr algn="just"/>
                      <a:r>
                        <a:rPr lang="en-US" sz="2000" dirty="0" smtClean="0"/>
                        <a:t>CAUSALITY.</a:t>
                      </a:r>
                      <a:r>
                        <a:rPr lang="en-US" sz="2000" baseline="0" dirty="0" smtClean="0"/>
                        <a:t> You can not only tell emotions apart, you can also see what causes them.</a:t>
                      </a:r>
                      <a:endParaRPr lang="en-US" sz="2000" dirty="0"/>
                    </a:p>
                  </a:txBody>
                  <a:tcPr/>
                </a:tc>
              </a:tr>
              <a:tr h="436848">
                <a:tc>
                  <a:txBody>
                    <a:bodyPr/>
                    <a:lstStyle/>
                    <a:p>
                      <a:pPr algn="just"/>
                      <a:r>
                        <a:rPr lang="en-US" sz="2000" dirty="0" smtClean="0"/>
                        <a:t>EMPATHY.</a:t>
                      </a:r>
                      <a:r>
                        <a:rPr lang="en-US" sz="2000" baseline="0" dirty="0" smtClean="0"/>
                        <a:t> You are aware of other people’s emotions.</a:t>
                      </a:r>
                      <a:endParaRPr lang="en-US" sz="2000" dirty="0"/>
                    </a:p>
                  </a:txBody>
                  <a:tcPr/>
                </a:tc>
              </a:tr>
              <a:tr h="772886">
                <a:tc>
                  <a:txBody>
                    <a:bodyPr/>
                    <a:lstStyle/>
                    <a:p>
                      <a:pPr algn="just"/>
                      <a:r>
                        <a:rPr lang="en-US" sz="2000" dirty="0" smtClean="0"/>
                        <a:t>INTERACTIVITY. You</a:t>
                      </a:r>
                      <a:r>
                        <a:rPr lang="en-US" sz="2000" baseline="0" dirty="0" smtClean="0"/>
                        <a:t> are sensitive to the flow of emotions around you and how they interact.</a:t>
                      </a:r>
                      <a:endParaRPr lang="en-US" sz="2000" dirty="0"/>
                    </a:p>
                  </a:txBody>
                  <a:tcPr/>
                </a:tc>
              </a:tr>
            </a:tbl>
          </a:graphicData>
        </a:graphic>
      </p:graphicFrame>
    </p:spTree>
    <p:extLst>
      <p:ext uri="{BB962C8B-B14F-4D97-AF65-F5344CB8AC3E}">
        <p14:creationId xmlns:p14="http://schemas.microsoft.com/office/powerpoint/2010/main" val="33206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6000" dirty="0" smtClean="0"/>
              <a:t>Thank you!!!</a:t>
            </a:r>
            <a:endParaRPr lang="en-US" sz="60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1309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2072640"/>
          </a:xfrm>
        </p:spPr>
        <p:txBody>
          <a:bodyPr>
            <a:normAutofit/>
          </a:bodyPr>
          <a:lstStyle/>
          <a:p>
            <a:r>
              <a:rPr lang="en-GB" sz="3200" dirty="0">
                <a:solidFill>
                  <a:srgbClr val="000080"/>
                </a:solidFill>
              </a:rPr>
              <a:t>Components of EI (Bar-On,2002)</a:t>
            </a:r>
            <a:br>
              <a:rPr lang="en-GB" sz="3200" dirty="0">
                <a:solidFill>
                  <a:srgbClr val="000080"/>
                </a:solidFill>
              </a:rPr>
            </a:br>
            <a:endParaRPr lang="en-US" sz="3200" dirty="0"/>
          </a:p>
        </p:txBody>
      </p:sp>
      <p:sp>
        <p:nvSpPr>
          <p:cNvPr id="3" name="Content Placeholder 2"/>
          <p:cNvSpPr>
            <a:spLocks noGrp="1"/>
          </p:cNvSpPr>
          <p:nvPr>
            <p:ph idx="1"/>
          </p:nvPr>
        </p:nvSpPr>
        <p:spPr/>
        <p:txBody>
          <a:bodyPr>
            <a:normAutofit/>
          </a:bodyPr>
          <a:lstStyle/>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smtClean="0"/>
              <a:t>1</a:t>
            </a:r>
            <a:r>
              <a:rPr lang="en-GB" sz="2800" dirty="0"/>
              <a:t>. Intrapersonal</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dirty="0"/>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2. Interpersonal</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dirty="0"/>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3. Stress Management</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dirty="0"/>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4. Adaptability</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dirty="0"/>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5. General Mood</a:t>
            </a:r>
          </a:p>
          <a:p>
            <a:pPr marL="0" indent="0">
              <a:buNone/>
            </a:pPr>
            <a:endParaRPr lang="en-US" dirty="0"/>
          </a:p>
        </p:txBody>
      </p:sp>
      <p:pic>
        <p:nvPicPr>
          <p:cNvPr id="3074" name="Picture 2" descr="C:\Users\ronald elicay\Desktop\Sample Pictures\Pictures\Picture 3\reu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2743200" cy="44195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1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solidFill>
                  <a:srgbClr val="000080"/>
                </a:solidFill>
              </a:rPr>
              <a:t>EMOTIONAL COMPETENCE FRAMEWORK</a:t>
            </a:r>
            <a:br>
              <a:rPr lang="en-GB" sz="2800" dirty="0">
                <a:solidFill>
                  <a:srgbClr val="000080"/>
                </a:solidFill>
              </a:rPr>
            </a:br>
            <a:r>
              <a:rPr lang="en-GB" sz="2800" dirty="0"/>
              <a:t>(</a:t>
            </a:r>
            <a:r>
              <a:rPr lang="en-GB" sz="2800" dirty="0" err="1"/>
              <a:t>Goleman</a:t>
            </a:r>
            <a:r>
              <a:rPr lang="en-GB" sz="2800" dirty="0"/>
              <a:t>, 1998)</a:t>
            </a:r>
            <a:br>
              <a:rPr lang="en-GB" sz="2800" dirty="0"/>
            </a:br>
            <a:endParaRPr lang="en-US" sz="2800" dirty="0"/>
          </a:p>
        </p:txBody>
      </p:sp>
      <p:sp>
        <p:nvSpPr>
          <p:cNvPr id="3" name="Content Placeholder 2"/>
          <p:cNvSpPr>
            <a:spLocks noGrp="1"/>
          </p:cNvSpPr>
          <p:nvPr>
            <p:ph idx="1"/>
          </p:nvPr>
        </p:nvSpPr>
        <p:spPr/>
        <p:txBody>
          <a:bodyPr>
            <a:normAutofit/>
          </a:bodyPr>
          <a:lstStyle/>
          <a:p>
            <a:pPr marL="0" indent="0">
              <a:lnSpc>
                <a:spcPct val="88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dirty="0"/>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A. Personal Competence</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 Self-awareness</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 Self-regulation</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 Motivation</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dirty="0"/>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B. Social Competence </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 Empathy</a:t>
            </a:r>
          </a:p>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 Social Skills</a:t>
            </a:r>
          </a:p>
          <a:p>
            <a:pPr marL="0" indent="0">
              <a:buNone/>
            </a:pPr>
            <a:endParaRPr lang="en-US" dirty="0"/>
          </a:p>
        </p:txBody>
      </p:sp>
      <p:pic>
        <p:nvPicPr>
          <p:cNvPr id="2050" name="Picture 2" descr="C:\Users\ronald elicay\Desktop\Sample Pictures\Pictures\gole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2314575" cy="495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normAutofit/>
          </a:bodyPr>
          <a:lstStyle/>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000" dirty="0">
                <a:solidFill>
                  <a:srgbClr val="000080"/>
                </a:solidFill>
              </a:rPr>
              <a:t>DOMAINS OF EMOTIONAL </a:t>
            </a:r>
            <a:r>
              <a:rPr lang="en-GB" sz="2000" dirty="0" smtClean="0">
                <a:solidFill>
                  <a:srgbClr val="000080"/>
                </a:solidFill>
              </a:rPr>
              <a:t/>
            </a:r>
            <a:br>
              <a:rPr lang="en-GB" sz="2000" dirty="0" smtClean="0">
                <a:solidFill>
                  <a:srgbClr val="000080"/>
                </a:solidFill>
              </a:rPr>
            </a:br>
            <a:r>
              <a:rPr lang="en-GB" sz="2000" dirty="0" smtClean="0">
                <a:solidFill>
                  <a:srgbClr val="000080"/>
                </a:solidFill>
              </a:rPr>
              <a:t>INTELLIGENCE </a:t>
            </a:r>
            <a:r>
              <a:rPr lang="en-GB" sz="2000" dirty="0">
                <a:solidFill>
                  <a:srgbClr val="000080"/>
                </a:solidFill>
              </a:rPr>
              <a:t/>
            </a:r>
            <a:br>
              <a:rPr lang="en-GB" sz="2000" dirty="0">
                <a:solidFill>
                  <a:srgbClr val="000080"/>
                </a:solidFill>
              </a:rPr>
            </a:br>
            <a:r>
              <a:rPr lang="en-GB" sz="2000" dirty="0"/>
              <a:t>(</a:t>
            </a:r>
            <a:r>
              <a:rPr lang="en-GB" sz="2000" dirty="0" err="1"/>
              <a:t>Salovey</a:t>
            </a:r>
            <a:r>
              <a:rPr lang="en-GB" sz="2000" dirty="0"/>
              <a:t> &amp; Meyer, 1990)</a:t>
            </a:r>
            <a:br>
              <a:rPr lang="en-GB" sz="2000" dirty="0"/>
            </a:br>
            <a:endParaRPr lang="en-US" sz="2000" dirty="0"/>
          </a:p>
        </p:txBody>
      </p:sp>
      <p:sp>
        <p:nvSpPr>
          <p:cNvPr id="3" name="Content Placeholder 2"/>
          <p:cNvSpPr>
            <a:spLocks noGrp="1"/>
          </p:cNvSpPr>
          <p:nvPr>
            <p:ph idx="1"/>
          </p:nvPr>
        </p:nvSpPr>
        <p:spPr/>
        <p:txBody>
          <a:bodyPr/>
          <a:lstStyle/>
          <a:p>
            <a:pPr>
              <a:lnSpc>
                <a:spcPct val="8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dirty="0"/>
          </a:p>
          <a:p>
            <a:pPr marL="0" indent="0">
              <a:lnSpc>
                <a:spcPct val="88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1. </a:t>
            </a:r>
            <a:r>
              <a:rPr lang="en-GB" sz="2800" dirty="0" smtClean="0"/>
              <a:t> Knowing </a:t>
            </a:r>
            <a:r>
              <a:rPr lang="en-GB" sz="2800" dirty="0"/>
              <a:t>one's emotions</a:t>
            </a:r>
          </a:p>
          <a:p>
            <a:pPr marL="0" indent="0">
              <a:lnSpc>
                <a:spcPct val="88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2. Managing Emotions</a:t>
            </a:r>
          </a:p>
          <a:p>
            <a:pPr marL="0" indent="0">
              <a:lnSpc>
                <a:spcPct val="88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3. Motivating oneself</a:t>
            </a:r>
          </a:p>
          <a:p>
            <a:pPr marL="0" indent="0">
              <a:lnSpc>
                <a:spcPct val="88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4. Recognizing emotions in </a:t>
            </a:r>
            <a:r>
              <a:rPr lang="en-GB" sz="2800" dirty="0" smtClean="0"/>
              <a:t>   </a:t>
            </a:r>
          </a:p>
          <a:p>
            <a:pPr marL="0" indent="0">
              <a:lnSpc>
                <a:spcPct val="88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 </a:t>
            </a:r>
            <a:r>
              <a:rPr lang="en-GB" sz="2800" dirty="0" smtClean="0"/>
              <a:t>    other</a:t>
            </a:r>
            <a:endParaRPr lang="en-GB" sz="2800" dirty="0"/>
          </a:p>
          <a:p>
            <a:pPr marL="0" indent="0">
              <a:lnSpc>
                <a:spcPct val="88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dirty="0"/>
              <a:t>5. Handling relationships</a:t>
            </a:r>
          </a:p>
          <a:p>
            <a:pPr marL="0" indent="0">
              <a:buNone/>
            </a:pPr>
            <a:endParaRPr lang="en-US" sz="4000" dirty="0"/>
          </a:p>
        </p:txBody>
      </p:sp>
      <p:pic>
        <p:nvPicPr>
          <p:cNvPr id="1026" name="Picture 2" descr="F:\john_mayer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438400"/>
            <a:ext cx="2590799" cy="3810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8.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TotalTime>
  <Words>2607</Words>
  <Application>Microsoft Office PowerPoint</Application>
  <PresentationFormat>On-screen Show (4:3)</PresentationFormat>
  <Paragraphs>391</Paragraphs>
  <Slides>60</Slides>
  <Notes>12</Notes>
  <HiddenSlides>0</HiddenSlides>
  <MMClips>0</MMClips>
  <ScaleCrop>false</ScaleCrop>
  <HeadingPairs>
    <vt:vector size="4" baseType="variant">
      <vt:variant>
        <vt:lpstr>Theme</vt:lpstr>
      </vt:variant>
      <vt:variant>
        <vt:i4>9</vt:i4>
      </vt:variant>
      <vt:variant>
        <vt:lpstr>Slide Titles</vt:lpstr>
      </vt:variant>
      <vt:variant>
        <vt:i4>60</vt:i4>
      </vt:variant>
    </vt:vector>
  </HeadingPairs>
  <TitlesOfParts>
    <vt:vector size="69" baseType="lpstr">
      <vt:lpstr>Opulent</vt:lpstr>
      <vt:lpstr>Angles</vt:lpstr>
      <vt:lpstr>Aspect</vt:lpstr>
      <vt:lpstr>Concourse</vt:lpstr>
      <vt:lpstr>Thatch</vt:lpstr>
      <vt:lpstr>Waveform</vt:lpstr>
      <vt:lpstr>Hardcover</vt:lpstr>
      <vt:lpstr>Slipstream</vt:lpstr>
      <vt:lpstr>NewsPrint</vt:lpstr>
      <vt:lpstr>LOOKING BEYOND our EMOTIONS</vt:lpstr>
      <vt:lpstr>PowerPoint Presentation</vt:lpstr>
      <vt:lpstr>Objectives</vt:lpstr>
      <vt:lpstr>Answer (Emotional awareness questionnaire)</vt:lpstr>
      <vt:lpstr>Scoring</vt:lpstr>
      <vt:lpstr>interpretation</vt:lpstr>
      <vt:lpstr>Components of EI (Bar-On,2002) </vt:lpstr>
      <vt:lpstr>EMOTIONAL COMPETENCE FRAMEWORK (Goleman, 1998) </vt:lpstr>
      <vt:lpstr>DOMAINS OF EMOTIONAL  INTELLIGENCE  (Salovey &amp; Meyer, 1990) </vt:lpstr>
      <vt:lpstr>Intrapersonal  Abilities</vt:lpstr>
      <vt:lpstr>  Interpersonal abilities</vt:lpstr>
      <vt:lpstr>Stress Management </vt:lpstr>
      <vt:lpstr>Adaptability</vt:lpstr>
      <vt:lpstr>General Mood </vt:lpstr>
      <vt:lpstr>Strategies</vt:lpstr>
      <vt:lpstr>Understanding the causes of our emotions includes:</vt:lpstr>
      <vt:lpstr>Understanding Social Situations and Making Relationships:</vt:lpstr>
      <vt:lpstr>PowerPoint Presentation</vt:lpstr>
      <vt:lpstr>Possible Differences Between Women and Men</vt:lpstr>
      <vt:lpstr>Possible differences  of men and women</vt:lpstr>
      <vt:lpstr>Possible Differences Between Women and Men</vt:lpstr>
      <vt:lpstr>Strategies for Intrapersonal Relationship</vt:lpstr>
      <vt:lpstr>Strategies to Improve Interpersonal Relationship</vt:lpstr>
      <vt:lpstr>Strategies to Enhance Stress management skills</vt:lpstr>
      <vt:lpstr>Strategies to Enhance adaptability skills</vt:lpstr>
      <vt:lpstr>Strategies to Enhance General Mood</vt:lpstr>
      <vt:lpstr>Stress Test</vt:lpstr>
      <vt:lpstr>PowerPoint Presentation</vt:lpstr>
      <vt:lpstr>PowerPoint Presentation</vt:lpstr>
      <vt:lpstr>Scoring</vt:lpstr>
      <vt:lpstr>Research</vt:lpstr>
      <vt:lpstr>STRATEGIES FOR STRESS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do we acquire and process knowledge?”</vt:lpstr>
      <vt:lpstr>PowerPoint Presentation</vt:lpstr>
      <vt:lpstr>Ways for developing METACOGNITIVE STRATEGIES</vt:lpstr>
      <vt:lpstr> Taking Control of Learning     </vt:lpstr>
      <vt:lpstr>PowerPoint Presentation</vt:lpstr>
      <vt:lpstr>What is learned helplessness?</vt:lpstr>
      <vt:lpstr>Learned helplessness and children</vt:lpstr>
      <vt:lpstr>Csikszentmihalyi's Flow Channel</vt:lpstr>
      <vt:lpstr>Flow Theory</vt:lpstr>
      <vt:lpstr>Flow theory</vt:lpstr>
      <vt:lpstr>References on Metacognition</vt:lpstr>
      <vt:lpstr>References EQ  Annamalay, S. (2000). Child’s emotional intelligence. Malaysia: Times Tubang. Cohen, J. (1999). Educating minds and hearts. Virginia: ASCD. Goleman, D. (1998). Working on emotional intelligence. New York: Publishing History. Goleman, D. (1995). Emotional intelligence. New York: Publishing History.  Weare (2004). Developing the emotionally literate school. London: Paul Chapman Pub.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BEYOND our EMOTIONS</dc:title>
  <dc:creator>ronald elicay</dc:creator>
  <cp:lastModifiedBy>ronald elicay</cp:lastModifiedBy>
  <cp:revision>108</cp:revision>
  <dcterms:created xsi:type="dcterms:W3CDTF">2012-04-18T23:47:15Z</dcterms:created>
  <dcterms:modified xsi:type="dcterms:W3CDTF">2012-04-19T12:15:09Z</dcterms:modified>
</cp:coreProperties>
</file>